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5" r:id="rId1"/>
    <p:sldMasterId id="2147483666" r:id="rId2"/>
  </p:sldMasterIdLst>
  <p:notesMasterIdLst>
    <p:notesMasterId r:id="rId24"/>
  </p:notesMasterIdLst>
  <p:sldIdLst>
    <p:sldId id="256" r:id="rId3"/>
    <p:sldId id="271" r:id="rId4"/>
    <p:sldId id="272" r:id="rId5"/>
    <p:sldId id="273" r:id="rId6"/>
    <p:sldId id="275" r:id="rId7"/>
    <p:sldId id="276" r:id="rId8"/>
    <p:sldId id="277" r:id="rId9"/>
    <p:sldId id="278" r:id="rId10"/>
    <p:sldId id="279" r:id="rId11"/>
    <p:sldId id="280" r:id="rId12"/>
    <p:sldId id="281" r:id="rId13"/>
    <p:sldId id="282" r:id="rId14"/>
    <p:sldId id="285" r:id="rId15"/>
    <p:sldId id="286" r:id="rId16"/>
    <p:sldId id="288" r:id="rId17"/>
    <p:sldId id="289" r:id="rId18"/>
    <p:sldId id="290" r:id="rId19"/>
    <p:sldId id="291" r:id="rId20"/>
    <p:sldId id="293" r:id="rId21"/>
    <p:sldId id="294" r:id="rId22"/>
    <p:sldId id="269" r:id="rId23"/>
  </p:sldIdLst>
  <p:sldSz cx="9906000" cy="6858000" type="A4"/>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540" y="-96"/>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atsmdf-fpp01\abteil_neu\01_Produktion\06_Umwelt\21%20UVP%20&amp;%20Dialogforum\02%20Dialogforum%20Mannersdorf\II%20Inspektionsrechte%20und%20Informationspflichten\3%20Jahresbericht\Vorbereitung%20JB%202016\17003%20MDF%20Bergerhoff%202017%200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de-AT"/>
  <c:chart>
    <c:plotArea>
      <c:layout>
        <c:manualLayout>
          <c:layoutTarget val="inner"/>
          <c:xMode val="edge"/>
          <c:yMode val="edge"/>
          <c:x val="0.13180004130961537"/>
          <c:y val="3.5398127472871958E-2"/>
          <c:w val="0.84975833874892315"/>
          <c:h val="0.65401194307261179"/>
        </c:manualLayout>
      </c:layout>
      <c:lineChart>
        <c:grouping val="standard"/>
        <c:ser>
          <c:idx val="2"/>
          <c:order val="0"/>
          <c:tx>
            <c:strRef>
              <c:f>'Clean Excel Export'!$B$34</c:f>
              <c:strCache>
                <c:ptCount val="1"/>
                <c:pt idx="0">
                  <c:v>Kläranlage Seegasse</c:v>
                </c:pt>
              </c:strCache>
            </c:strRef>
          </c:tx>
          <c:spPr>
            <a:ln w="12700">
              <a:solidFill>
                <a:srgbClr val="FFC000"/>
              </a:solidFill>
              <a:prstDash val="solid"/>
            </a:ln>
          </c:spPr>
          <c:marker>
            <c:symbol val="triangle"/>
            <c:size val="5"/>
            <c:spPr>
              <a:solidFill>
                <a:srgbClr val="FFC000"/>
              </a:solidFill>
              <a:ln>
                <a:solidFill>
                  <a:srgbClr val="FFC000"/>
                </a:solidFill>
                <a:prstDash val="solid"/>
              </a:ln>
            </c:spPr>
          </c:marker>
          <c:cat>
            <c:numRef>
              <c:f>'Clean Excel Export'!$BP$1:$CM$1</c:f>
              <c:numCache>
                <c:formatCode>mmm/yy</c:formatCode>
                <c:ptCount val="23"/>
                <c:pt idx="0">
                  <c:v>42370</c:v>
                </c:pt>
                <c:pt idx="1">
                  <c:v>42401</c:v>
                </c:pt>
                <c:pt idx="2">
                  <c:v>42430</c:v>
                </c:pt>
                <c:pt idx="3">
                  <c:v>42461</c:v>
                </c:pt>
                <c:pt idx="4">
                  <c:v>42491</c:v>
                </c:pt>
                <c:pt idx="5">
                  <c:v>42522</c:v>
                </c:pt>
                <c:pt idx="6">
                  <c:v>42552</c:v>
                </c:pt>
                <c:pt idx="7">
                  <c:v>42583</c:v>
                </c:pt>
                <c:pt idx="8">
                  <c:v>42614</c:v>
                </c:pt>
                <c:pt idx="9">
                  <c:v>42644</c:v>
                </c:pt>
                <c:pt idx="10">
                  <c:v>42705</c:v>
                </c:pt>
                <c:pt idx="11">
                  <c:v>42736</c:v>
                </c:pt>
                <c:pt idx="12">
                  <c:v>42767</c:v>
                </c:pt>
                <c:pt idx="13">
                  <c:v>42795</c:v>
                </c:pt>
                <c:pt idx="14">
                  <c:v>42826</c:v>
                </c:pt>
                <c:pt idx="15">
                  <c:v>42856</c:v>
                </c:pt>
                <c:pt idx="16">
                  <c:v>42887</c:v>
                </c:pt>
                <c:pt idx="17">
                  <c:v>42917</c:v>
                </c:pt>
                <c:pt idx="18">
                  <c:v>42948</c:v>
                </c:pt>
                <c:pt idx="19">
                  <c:v>42979</c:v>
                </c:pt>
                <c:pt idx="20">
                  <c:v>43009</c:v>
                </c:pt>
                <c:pt idx="21">
                  <c:v>43040</c:v>
                </c:pt>
                <c:pt idx="22">
                  <c:v>43070</c:v>
                </c:pt>
              </c:numCache>
            </c:numRef>
          </c:cat>
          <c:val>
            <c:numRef>
              <c:f>'Clean Excel Export'!$BP$49:$CM$49</c:f>
              <c:numCache>
                <c:formatCode>[$-10409]#,##0.000;\-#,##0.000</c:formatCode>
                <c:ptCount val="23"/>
                <c:pt idx="1">
                  <c:v>2.1000000000000033E-2</c:v>
                </c:pt>
                <c:pt idx="2">
                  <c:v>5.0000000000000062E-3</c:v>
                </c:pt>
                <c:pt idx="3">
                  <c:v>8.4000000000000158E-2</c:v>
                </c:pt>
                <c:pt idx="4">
                  <c:v>9.4000000000000153E-2</c:v>
                </c:pt>
                <c:pt idx="5">
                  <c:v>0.21000000000000019</c:v>
                </c:pt>
                <c:pt idx="6">
                  <c:v>2.4000000000000032E-2</c:v>
                </c:pt>
                <c:pt idx="7">
                  <c:v>0.13100000000000001</c:v>
                </c:pt>
                <c:pt idx="8">
                  <c:v>2.9000000000000046E-3</c:v>
                </c:pt>
                <c:pt idx="9">
                  <c:v>4.8000000000000063E-2</c:v>
                </c:pt>
                <c:pt idx="10">
                  <c:v>0.21600000000000019</c:v>
                </c:pt>
                <c:pt idx="11">
                  <c:v>8.000000000000014E-3</c:v>
                </c:pt>
                <c:pt idx="12">
                  <c:v>2.1000000000000033E-2</c:v>
                </c:pt>
              </c:numCache>
            </c:numRef>
          </c:val>
        </c:ser>
        <c:ser>
          <c:idx val="3"/>
          <c:order val="1"/>
          <c:tx>
            <c:strRef>
              <c:f>'Clean Excel Export'!$B$50</c:f>
              <c:strCache>
                <c:ptCount val="1"/>
                <c:pt idx="0">
                  <c:v>Hochleiten</c:v>
                </c:pt>
              </c:strCache>
            </c:strRef>
          </c:tx>
          <c:spPr>
            <a:ln w="12700">
              <a:solidFill>
                <a:srgbClr val="00FFFF"/>
              </a:solidFill>
              <a:prstDash val="solid"/>
            </a:ln>
          </c:spPr>
          <c:marker>
            <c:symbol val="x"/>
            <c:size val="5"/>
            <c:spPr>
              <a:noFill/>
              <a:ln>
                <a:solidFill>
                  <a:srgbClr val="00FFFF"/>
                </a:solidFill>
                <a:prstDash val="solid"/>
              </a:ln>
            </c:spPr>
          </c:marker>
          <c:dPt>
            <c:idx val="8"/>
            <c:marker>
              <c:spPr>
                <a:noFill/>
                <a:ln>
                  <a:solidFill>
                    <a:srgbClr val="66FFFF"/>
                  </a:solidFill>
                  <a:prstDash val="solid"/>
                </a:ln>
              </c:spPr>
            </c:marker>
          </c:dPt>
          <c:dPt>
            <c:idx val="10"/>
            <c:marker>
              <c:spPr>
                <a:noFill/>
                <a:ln>
                  <a:solidFill>
                    <a:srgbClr val="00B0F0"/>
                  </a:solidFill>
                  <a:prstDash val="solid"/>
                </a:ln>
              </c:spPr>
            </c:marker>
          </c:dPt>
          <c:cat>
            <c:numRef>
              <c:f>'Clean Excel Export'!$BP$1:$CM$1</c:f>
              <c:numCache>
                <c:formatCode>mmm/yy</c:formatCode>
                <c:ptCount val="23"/>
                <c:pt idx="0">
                  <c:v>42370</c:v>
                </c:pt>
                <c:pt idx="1">
                  <c:v>42401</c:v>
                </c:pt>
                <c:pt idx="2">
                  <c:v>42430</c:v>
                </c:pt>
                <c:pt idx="3">
                  <c:v>42461</c:v>
                </c:pt>
                <c:pt idx="4">
                  <c:v>42491</c:v>
                </c:pt>
                <c:pt idx="5">
                  <c:v>42522</c:v>
                </c:pt>
                <c:pt idx="6">
                  <c:v>42552</c:v>
                </c:pt>
                <c:pt idx="7">
                  <c:v>42583</c:v>
                </c:pt>
                <c:pt idx="8">
                  <c:v>42614</c:v>
                </c:pt>
                <c:pt idx="9">
                  <c:v>42644</c:v>
                </c:pt>
                <c:pt idx="10">
                  <c:v>42705</c:v>
                </c:pt>
                <c:pt idx="11">
                  <c:v>42736</c:v>
                </c:pt>
                <c:pt idx="12">
                  <c:v>42767</c:v>
                </c:pt>
                <c:pt idx="13">
                  <c:v>42795</c:v>
                </c:pt>
                <c:pt idx="14">
                  <c:v>42826</c:v>
                </c:pt>
                <c:pt idx="15">
                  <c:v>42856</c:v>
                </c:pt>
                <c:pt idx="16">
                  <c:v>42887</c:v>
                </c:pt>
                <c:pt idx="17">
                  <c:v>42917</c:v>
                </c:pt>
                <c:pt idx="18">
                  <c:v>42948</c:v>
                </c:pt>
                <c:pt idx="19">
                  <c:v>42979</c:v>
                </c:pt>
                <c:pt idx="20">
                  <c:v>43009</c:v>
                </c:pt>
                <c:pt idx="21">
                  <c:v>43040</c:v>
                </c:pt>
                <c:pt idx="22">
                  <c:v>43070</c:v>
                </c:pt>
              </c:numCache>
            </c:numRef>
          </c:cat>
          <c:val>
            <c:numRef>
              <c:f>'Clean Excel Export'!$BP$65:$CM$65</c:f>
              <c:numCache>
                <c:formatCode>General</c:formatCode>
                <c:ptCount val="23"/>
                <c:pt idx="2" formatCode="[$-10409]#,##0.000;\-#,##0.000">
                  <c:v>3.6000000000000046E-2</c:v>
                </c:pt>
                <c:pt idx="3" formatCode="[$-10409]#,##0.000;\-#,##0.000">
                  <c:v>0.10100000000000002</c:v>
                </c:pt>
                <c:pt idx="4" formatCode="[$-10409]#,##0.000;\-#,##0.000">
                  <c:v>7.8000000000000097E-2</c:v>
                </c:pt>
                <c:pt idx="5" formatCode="[$-10409]#,##0.000;\-#,##0.000">
                  <c:v>5.7000000000000099E-2</c:v>
                </c:pt>
                <c:pt idx="6" formatCode="[$-10409]#,##0.000;\-#,##0.000">
                  <c:v>0.10500000000000002</c:v>
                </c:pt>
                <c:pt idx="7" formatCode="[$-10409]#,##0.000;\-#,##0.000">
                  <c:v>3.3000000000000002E-2</c:v>
                </c:pt>
                <c:pt idx="8" formatCode="[$-10409]#,##0.000;\-#,##0.000">
                  <c:v>1.4999999999999998E-2</c:v>
                </c:pt>
                <c:pt idx="9" formatCode="[$-10409]#,##0.000;\-#,##0.000">
                  <c:v>3.9000000000000049E-2</c:v>
                </c:pt>
                <c:pt idx="10" formatCode="[$-10409]#,##0.000;\-#,##0.000">
                  <c:v>6.0000000000000123E-3</c:v>
                </c:pt>
                <c:pt idx="11" formatCode="[$-10409]#,##0.000;\-#,##0.000">
                  <c:v>3.3000000000000002E-2</c:v>
                </c:pt>
                <c:pt idx="12" formatCode="[$-10409]#,##0.000;\-#,##0.000">
                  <c:v>0.21700000000000019</c:v>
                </c:pt>
              </c:numCache>
            </c:numRef>
          </c:val>
        </c:ser>
        <c:ser>
          <c:idx val="4"/>
          <c:order val="2"/>
          <c:tx>
            <c:strRef>
              <c:f>'Clean Excel Export'!$B$66</c:f>
              <c:strCache>
                <c:ptCount val="1"/>
                <c:pt idx="0">
                  <c:v>Kalksteinweg</c:v>
                </c:pt>
              </c:strCache>
            </c:strRef>
          </c:tx>
          <c:spPr>
            <a:ln w="12700">
              <a:solidFill>
                <a:srgbClr val="800080"/>
              </a:solidFill>
              <a:prstDash val="solid"/>
            </a:ln>
          </c:spPr>
          <c:marker>
            <c:symbol val="star"/>
            <c:size val="5"/>
            <c:spPr>
              <a:noFill/>
              <a:ln>
                <a:solidFill>
                  <a:srgbClr val="800080"/>
                </a:solidFill>
                <a:prstDash val="solid"/>
              </a:ln>
            </c:spPr>
          </c:marker>
          <c:cat>
            <c:numRef>
              <c:f>'Clean Excel Export'!$BP$1:$CM$1</c:f>
              <c:numCache>
                <c:formatCode>mmm/yy</c:formatCode>
                <c:ptCount val="23"/>
                <c:pt idx="0">
                  <c:v>42370</c:v>
                </c:pt>
                <c:pt idx="1">
                  <c:v>42401</c:v>
                </c:pt>
                <c:pt idx="2">
                  <c:v>42430</c:v>
                </c:pt>
                <c:pt idx="3">
                  <c:v>42461</c:v>
                </c:pt>
                <c:pt idx="4">
                  <c:v>42491</c:v>
                </c:pt>
                <c:pt idx="5">
                  <c:v>42522</c:v>
                </c:pt>
                <c:pt idx="6">
                  <c:v>42552</c:v>
                </c:pt>
                <c:pt idx="7">
                  <c:v>42583</c:v>
                </c:pt>
                <c:pt idx="8">
                  <c:v>42614</c:v>
                </c:pt>
                <c:pt idx="9">
                  <c:v>42644</c:v>
                </c:pt>
                <c:pt idx="10">
                  <c:v>42705</c:v>
                </c:pt>
                <c:pt idx="11">
                  <c:v>42736</c:v>
                </c:pt>
                <c:pt idx="12">
                  <c:v>42767</c:v>
                </c:pt>
                <c:pt idx="13">
                  <c:v>42795</c:v>
                </c:pt>
                <c:pt idx="14">
                  <c:v>42826</c:v>
                </c:pt>
                <c:pt idx="15">
                  <c:v>42856</c:v>
                </c:pt>
                <c:pt idx="16">
                  <c:v>42887</c:v>
                </c:pt>
                <c:pt idx="17">
                  <c:v>42917</c:v>
                </c:pt>
                <c:pt idx="18">
                  <c:v>42948</c:v>
                </c:pt>
                <c:pt idx="19">
                  <c:v>42979</c:v>
                </c:pt>
                <c:pt idx="20">
                  <c:v>43009</c:v>
                </c:pt>
                <c:pt idx="21">
                  <c:v>43040</c:v>
                </c:pt>
                <c:pt idx="22">
                  <c:v>43070</c:v>
                </c:pt>
              </c:numCache>
            </c:numRef>
          </c:cat>
          <c:val>
            <c:numRef>
              <c:f>'Clean Excel Export'!$BP$81:$CM$81</c:f>
              <c:numCache>
                <c:formatCode>[$-10409]#,##0.000;\-#,##0.000</c:formatCode>
                <c:ptCount val="23"/>
                <c:pt idx="1">
                  <c:v>1.8000000000000026E-2</c:v>
                </c:pt>
                <c:pt idx="2">
                  <c:v>5.0000000000000062E-3</c:v>
                </c:pt>
                <c:pt idx="3">
                  <c:v>0.12000000000000002</c:v>
                </c:pt>
                <c:pt idx="4">
                  <c:v>0.17600000000000018</c:v>
                </c:pt>
                <c:pt idx="5">
                  <c:v>0.17800000000000019</c:v>
                </c:pt>
                <c:pt idx="6">
                  <c:v>0.1130000000000001</c:v>
                </c:pt>
                <c:pt idx="7">
                  <c:v>7.6000000000000095E-2</c:v>
                </c:pt>
                <c:pt idx="8">
                  <c:v>6.2000000000000097E-2</c:v>
                </c:pt>
                <c:pt idx="9">
                  <c:v>1.53</c:v>
                </c:pt>
                <c:pt idx="10">
                  <c:v>1.9000000000000024E-2</c:v>
                </c:pt>
                <c:pt idx="11">
                  <c:v>0.83200000000000063</c:v>
                </c:pt>
                <c:pt idx="12">
                  <c:v>8.000000000000014E-3</c:v>
                </c:pt>
              </c:numCache>
            </c:numRef>
          </c:val>
        </c:ser>
        <c:ser>
          <c:idx val="5"/>
          <c:order val="3"/>
          <c:tx>
            <c:strRef>
              <c:f>'Clean Excel Export'!$C$82</c:f>
              <c:strCache>
                <c:ptCount val="1"/>
                <c:pt idx="0">
                  <c:v>Grenzwert (Jahresmittel)</c:v>
                </c:pt>
              </c:strCache>
            </c:strRef>
          </c:tx>
          <c:spPr>
            <a:ln w="25400">
              <a:solidFill>
                <a:srgbClr val="800000"/>
              </a:solidFill>
              <a:prstDash val="solid"/>
            </a:ln>
          </c:spPr>
          <c:marker>
            <c:symbol val="none"/>
          </c:marker>
          <c:cat>
            <c:numRef>
              <c:f>'Clean Excel Export'!$BP$1:$CM$1</c:f>
              <c:numCache>
                <c:formatCode>mmm/yy</c:formatCode>
                <c:ptCount val="23"/>
                <c:pt idx="0">
                  <c:v>42370</c:v>
                </c:pt>
                <c:pt idx="1">
                  <c:v>42401</c:v>
                </c:pt>
                <c:pt idx="2">
                  <c:v>42430</c:v>
                </c:pt>
                <c:pt idx="3">
                  <c:v>42461</c:v>
                </c:pt>
                <c:pt idx="4">
                  <c:v>42491</c:v>
                </c:pt>
                <c:pt idx="5">
                  <c:v>42522</c:v>
                </c:pt>
                <c:pt idx="6">
                  <c:v>42552</c:v>
                </c:pt>
                <c:pt idx="7">
                  <c:v>42583</c:v>
                </c:pt>
                <c:pt idx="8">
                  <c:v>42614</c:v>
                </c:pt>
                <c:pt idx="9">
                  <c:v>42644</c:v>
                </c:pt>
                <c:pt idx="10">
                  <c:v>42705</c:v>
                </c:pt>
                <c:pt idx="11">
                  <c:v>42736</c:v>
                </c:pt>
                <c:pt idx="12">
                  <c:v>42767</c:v>
                </c:pt>
                <c:pt idx="13">
                  <c:v>42795</c:v>
                </c:pt>
                <c:pt idx="14">
                  <c:v>42826</c:v>
                </c:pt>
                <c:pt idx="15">
                  <c:v>42856</c:v>
                </c:pt>
                <c:pt idx="16">
                  <c:v>42887</c:v>
                </c:pt>
                <c:pt idx="17">
                  <c:v>42917</c:v>
                </c:pt>
                <c:pt idx="18">
                  <c:v>42948</c:v>
                </c:pt>
                <c:pt idx="19">
                  <c:v>42979</c:v>
                </c:pt>
                <c:pt idx="20">
                  <c:v>43009</c:v>
                </c:pt>
                <c:pt idx="21">
                  <c:v>43040</c:v>
                </c:pt>
                <c:pt idx="22">
                  <c:v>43070</c:v>
                </c:pt>
              </c:numCache>
            </c:numRef>
          </c:cat>
          <c:val>
            <c:numRef>
              <c:f>'Clean Excel Export'!$BP$82:$CM$82</c:f>
              <c:numCache>
                <c:formatCode>General</c:formatCode>
                <c:ptCount val="23"/>
                <c:pt idx="0">
                  <c:v>0.21000000000000019</c:v>
                </c:pt>
                <c:pt idx="1">
                  <c:v>0.21000000000000019</c:v>
                </c:pt>
                <c:pt idx="2">
                  <c:v>0.21000000000000019</c:v>
                </c:pt>
                <c:pt idx="3">
                  <c:v>0.21000000000000019</c:v>
                </c:pt>
                <c:pt idx="4">
                  <c:v>0.21000000000000019</c:v>
                </c:pt>
                <c:pt idx="5">
                  <c:v>0.21000000000000019</c:v>
                </c:pt>
                <c:pt idx="6">
                  <c:v>0.21000000000000019</c:v>
                </c:pt>
                <c:pt idx="7">
                  <c:v>0.21000000000000019</c:v>
                </c:pt>
                <c:pt idx="8">
                  <c:v>0.21000000000000019</c:v>
                </c:pt>
                <c:pt idx="9">
                  <c:v>0.21000000000000019</c:v>
                </c:pt>
                <c:pt idx="10">
                  <c:v>0.21000000000000019</c:v>
                </c:pt>
                <c:pt idx="11">
                  <c:v>0.21000000000000019</c:v>
                </c:pt>
                <c:pt idx="12">
                  <c:v>0.21000000000000019</c:v>
                </c:pt>
                <c:pt idx="13">
                  <c:v>0.21000000000000019</c:v>
                </c:pt>
                <c:pt idx="14">
                  <c:v>0.21000000000000019</c:v>
                </c:pt>
                <c:pt idx="15">
                  <c:v>0.21000000000000019</c:v>
                </c:pt>
                <c:pt idx="16">
                  <c:v>0.21000000000000019</c:v>
                </c:pt>
                <c:pt idx="17">
                  <c:v>0.21000000000000019</c:v>
                </c:pt>
                <c:pt idx="18">
                  <c:v>0.21000000000000019</c:v>
                </c:pt>
                <c:pt idx="19">
                  <c:v>0.21000000000000019</c:v>
                </c:pt>
                <c:pt idx="20">
                  <c:v>0.21000000000000019</c:v>
                </c:pt>
                <c:pt idx="21">
                  <c:v>0.21000000000000019</c:v>
                </c:pt>
                <c:pt idx="22">
                  <c:v>0.21000000000000019</c:v>
                </c:pt>
              </c:numCache>
            </c:numRef>
          </c:val>
        </c:ser>
        <c:marker val="1"/>
        <c:axId val="68317184"/>
        <c:axId val="68318720"/>
      </c:lineChart>
      <c:dateAx>
        <c:axId val="68317184"/>
        <c:scaling>
          <c:orientation val="minMax"/>
        </c:scaling>
        <c:axPos val="b"/>
        <c:numFmt formatCode="mmm/yy" sourceLinked="1"/>
        <c:tickLblPos val="nextTo"/>
        <c:spPr>
          <a:ln w="3175">
            <a:solidFill>
              <a:srgbClr val="000000"/>
            </a:solidFill>
            <a:prstDash val="solid"/>
          </a:ln>
        </c:spPr>
        <c:txPr>
          <a:bodyPr rot="-5400000" vert="horz"/>
          <a:lstStyle/>
          <a:p>
            <a:pPr>
              <a:defRPr sz="1000" b="0" i="0" u="none" strike="noStrike" baseline="0">
                <a:solidFill>
                  <a:srgbClr val="000000"/>
                </a:solidFill>
                <a:latin typeface="Arial"/>
                <a:ea typeface="Arial"/>
                <a:cs typeface="Arial"/>
              </a:defRPr>
            </a:pPr>
            <a:endParaRPr lang="de-DE"/>
          </a:p>
        </c:txPr>
        <c:crossAx val="68318720"/>
        <c:crosses val="autoZero"/>
        <c:lblOffset val="100"/>
        <c:baseTimeUnit val="months"/>
        <c:majorUnit val="1"/>
        <c:minorUnit val="1"/>
      </c:dateAx>
      <c:valAx>
        <c:axId val="68318720"/>
        <c:scaling>
          <c:orientation val="minMax"/>
          <c:max val="0.35000000000000031"/>
        </c:scaling>
        <c:axPos val="l"/>
        <c:majorGridlines>
          <c:spPr>
            <a:ln w="3175">
              <a:solidFill>
                <a:srgbClr val="000000"/>
              </a:solidFill>
              <a:prstDash val="solid"/>
            </a:ln>
          </c:spPr>
        </c:majorGridlines>
        <c:title>
          <c:tx>
            <c:rich>
              <a:bodyPr/>
              <a:lstStyle/>
              <a:p>
                <a:pPr>
                  <a:defRPr sz="1100" b="0" i="0" u="none" strike="noStrike" baseline="0">
                    <a:solidFill>
                      <a:srgbClr val="000000"/>
                    </a:solidFill>
                    <a:latin typeface="Calibri"/>
                    <a:ea typeface="Calibri"/>
                    <a:cs typeface="Calibri"/>
                  </a:defRPr>
                </a:pPr>
                <a:r>
                  <a:rPr lang="en-US" sz="1200" b="1" i="0" u="none" strike="noStrike" baseline="0">
                    <a:solidFill>
                      <a:srgbClr val="000000"/>
                    </a:solidFill>
                    <a:latin typeface="Arial"/>
                    <a:cs typeface="Arial"/>
                  </a:rPr>
                  <a:t>[g/m</a:t>
                </a:r>
                <a:r>
                  <a:rPr lang="en-US" sz="1200" b="1" i="0" u="none" strike="noStrike" baseline="30000">
                    <a:solidFill>
                      <a:srgbClr val="000000"/>
                    </a:solidFill>
                    <a:latin typeface="Arial"/>
                    <a:cs typeface="Arial"/>
                  </a:rPr>
                  <a:t>2</a:t>
                </a:r>
                <a:r>
                  <a:rPr lang="en-US" sz="1200" b="1" i="0" u="none" strike="noStrike" baseline="0">
                    <a:solidFill>
                      <a:srgbClr val="000000"/>
                    </a:solidFill>
                    <a:latin typeface="Arial"/>
                    <a:cs typeface="Arial"/>
                  </a:rPr>
                  <a:t>d]</a:t>
                </a:r>
              </a:p>
            </c:rich>
          </c:tx>
          <c:layout>
            <c:manualLayout>
              <c:xMode val="edge"/>
              <c:yMode val="edge"/>
              <c:x val="8.0775444264944256E-3"/>
              <c:y val="0.34070796460177033"/>
            </c:manualLayout>
          </c:layout>
          <c:spPr>
            <a:noFill/>
            <a:ln w="25400">
              <a:noFill/>
            </a:ln>
          </c:spPr>
        </c:title>
        <c:numFmt formatCode="General"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de-DE"/>
          </a:p>
        </c:txPr>
        <c:crossAx val="68317184"/>
        <c:crosses val="autoZero"/>
        <c:crossBetween val="between"/>
      </c:valAx>
      <c:spPr>
        <a:noFill/>
        <a:ln w="12700">
          <a:solidFill>
            <a:srgbClr val="000000"/>
          </a:solidFill>
          <a:prstDash val="solid"/>
        </a:ln>
      </c:spPr>
    </c:plotArea>
    <c:legend>
      <c:legendPos val="b"/>
      <c:legendEntry>
        <c:idx val="3"/>
        <c:delete val="1"/>
      </c:legendEntry>
      <c:layout>
        <c:manualLayout>
          <c:xMode val="edge"/>
          <c:yMode val="edge"/>
          <c:x val="0.17215740718844141"/>
          <c:y val="0.90586827442651963"/>
          <c:w val="0.75335474757705467"/>
          <c:h val="6.5701929740349149E-2"/>
        </c:manualLayout>
      </c:layout>
      <c:spPr>
        <a:solidFill>
          <a:srgbClr val="FFFFFF"/>
        </a:solidFill>
        <a:ln w="3175">
          <a:solidFill>
            <a:srgbClr val="000000"/>
          </a:solidFill>
          <a:prstDash val="solid"/>
        </a:ln>
      </c:spPr>
      <c:txPr>
        <a:bodyPr/>
        <a:lstStyle/>
        <a:p>
          <a:pPr>
            <a:defRPr sz="920" b="0" i="0" u="none" strike="noStrike" baseline="0">
              <a:solidFill>
                <a:srgbClr val="000000"/>
              </a:solidFill>
              <a:latin typeface="Arial"/>
              <a:ea typeface="Arial"/>
              <a:cs typeface="Arial"/>
            </a:defRPr>
          </a:pPr>
          <a:endParaRPr lang="de-DE"/>
        </a:p>
      </c:txPr>
    </c:legend>
    <c:plotVisOnly val="1"/>
    <c:dispBlanksAs val="gap"/>
  </c:chart>
  <c:spPr>
    <a:solidFill>
      <a:srgbClr val="FFFFFF"/>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de-DE"/>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 name="Shape 4"/>
          <p:cNvSpPr>
            <a:spLocks noGrp="1" noRot="1" noChangeAspect="1"/>
          </p:cNvSpPr>
          <p:nvPr>
            <p:ph type="sldImg" idx="3"/>
          </p:nvPr>
        </p:nvSpPr>
        <p:spPr>
          <a:xfrm>
            <a:off x="952500" y="685800"/>
            <a:ext cx="4953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5" name="Shape 5"/>
          <p:cNvSpPr txBox="1">
            <a:spLocks noGrp="1"/>
          </p:cNvSpPr>
          <p:nvPr>
            <p:ph type="body" idx="1"/>
          </p:nvPr>
        </p:nvSpPr>
        <p:spPr>
          <a:xfrm>
            <a:off x="872716" y="4343400"/>
            <a:ext cx="5112567" cy="4297051"/>
          </a:xfrm>
          <a:prstGeom prst="rect">
            <a:avLst/>
          </a:prstGeom>
          <a:noFill/>
          <a:ln>
            <a:noFill/>
          </a:ln>
        </p:spPr>
        <p:txBody>
          <a:bodyPr lIns="91425" tIns="91425" rIns="91425" bIns="91425" anchor="t" anchorCtr="0"/>
          <a:lstStyle>
            <a:lvl1pPr marL="176213" marR="0" indent="-100013" algn="l" rtl="0">
              <a:spcBef>
                <a:spcPts val="300"/>
              </a:spcBef>
              <a:buClr>
                <a:schemeClr val="dk1"/>
              </a:buClr>
              <a:buFont typeface="Arial"/>
              <a:buChar char="•"/>
              <a:defRPr/>
            </a:lvl1pPr>
            <a:lvl2pPr marL="360363" marR="0" indent="-119063" algn="l" rtl="0">
              <a:spcBef>
                <a:spcPts val="300"/>
              </a:spcBef>
              <a:buClr>
                <a:schemeClr val="dk1"/>
              </a:buClr>
              <a:buFont typeface="Arial"/>
              <a:buChar char="•"/>
              <a:defRPr/>
            </a:lvl2pPr>
            <a:lvl3pPr marL="538163" marR="0" indent="-106362" algn="l" rtl="0">
              <a:spcBef>
                <a:spcPts val="300"/>
              </a:spcBef>
              <a:buClr>
                <a:schemeClr val="dk1"/>
              </a:buClr>
              <a:buFont typeface="Arial"/>
              <a:buChar char="•"/>
              <a:defRPr/>
            </a:lvl3pPr>
            <a:lvl4pPr marL="714375" marR="0" indent="-104775" algn="l" rtl="0">
              <a:spcBef>
                <a:spcPts val="300"/>
              </a:spcBef>
              <a:buClr>
                <a:schemeClr val="dk1"/>
              </a:buClr>
              <a:buFont typeface="Arial"/>
              <a:buChar char="•"/>
              <a:defRPr/>
            </a:lvl4pPr>
            <a:lvl5pPr marL="898525" marR="0" indent="-111125" algn="l" rtl="0">
              <a:spcBef>
                <a:spcPts val="300"/>
              </a:spcBef>
              <a:buClr>
                <a:schemeClr val="dk1"/>
              </a:buClr>
              <a:buFont typeface="Arial"/>
              <a:buChar char="•"/>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Arial"/>
                <a:ea typeface="Arial"/>
                <a:cs typeface="Arial"/>
                <a:sym typeface="Arial"/>
              </a:rPr>
              <a:pPr marL="0" marR="0" lvl="0" indent="0" algn="r" rtl="0">
                <a:spcBef>
                  <a:spcPts val="0"/>
                </a:spcBef>
                <a:buSzPct val="25000"/>
                <a:buNone/>
              </a:pPr>
              <a:t>‹Nr.›</a:t>
            </a:fld>
            <a:endParaRPr lang="en-US" sz="1200" b="0" i="0" u="none" strike="noStrike" cap="none" baseline="0">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txBox="1">
            <a:spLocks noGrp="1"/>
          </p:cNvSpPr>
          <p:nvPr>
            <p:ph type="body" idx="1"/>
          </p:nvPr>
        </p:nvSpPr>
        <p:spPr>
          <a:xfrm>
            <a:off x="872716" y="4343400"/>
            <a:ext cx="5112567" cy="4297051"/>
          </a:xfrm>
          <a:prstGeom prst="rect">
            <a:avLst/>
          </a:prstGeom>
        </p:spPr>
        <p:txBody>
          <a:bodyPr lIns="91425" tIns="91425" rIns="91425" bIns="91425" anchor="t" anchorCtr="0">
            <a:noAutofit/>
          </a:bodyPr>
          <a:lstStyle/>
          <a:p>
            <a:pPr>
              <a:spcBef>
                <a:spcPts val="0"/>
              </a:spcBef>
              <a:buNone/>
            </a:pPr>
            <a:endParaRPr/>
          </a:p>
        </p:txBody>
      </p:sp>
      <p:sp>
        <p:nvSpPr>
          <p:cNvPr id="79" name="Shape 79"/>
          <p:cNvSpPr>
            <a:spLocks noGrp="1" noRot="1" noChangeAspect="1"/>
          </p:cNvSpPr>
          <p:nvPr>
            <p:ph type="sldImg" idx="2"/>
          </p:nvPr>
        </p:nvSpPr>
        <p:spPr>
          <a:xfrm>
            <a:off x="952500" y="685800"/>
            <a:ext cx="4953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E2D511-0E9B-493D-85B2-B1D885BF52FF}" type="slidenum">
              <a:rPr lang="fr-FR"/>
              <a:pPr/>
              <a:t>5</a:t>
            </a:fld>
            <a:endParaRPr lang="fr-FR"/>
          </a:p>
        </p:txBody>
      </p:sp>
      <p:sp>
        <p:nvSpPr>
          <p:cNvPr id="235522" name="Rectangle 2"/>
          <p:cNvSpPr>
            <a:spLocks noGrp="1" noRot="1" noChangeAspect="1" noChangeArrowheads="1" noTextEdit="1"/>
          </p:cNvSpPr>
          <p:nvPr>
            <p:ph type="sldImg"/>
          </p:nvPr>
        </p:nvSpPr>
        <p:spPr>
          <a:ln/>
        </p:spPr>
      </p:sp>
      <p:sp>
        <p:nvSpPr>
          <p:cNvPr id="23552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E2D511-0E9B-493D-85B2-B1D885BF52FF}" type="slidenum">
              <a:rPr lang="fr-FR"/>
              <a:pPr/>
              <a:t>13</a:t>
            </a:fld>
            <a:endParaRPr lang="fr-FR"/>
          </a:p>
        </p:txBody>
      </p:sp>
      <p:sp>
        <p:nvSpPr>
          <p:cNvPr id="235522" name="Rectangle 2"/>
          <p:cNvSpPr>
            <a:spLocks noGrp="1" noRot="1" noChangeAspect="1" noChangeArrowheads="1" noTextEdit="1"/>
          </p:cNvSpPr>
          <p:nvPr>
            <p:ph type="sldImg"/>
          </p:nvPr>
        </p:nvSpPr>
        <p:spPr>
          <a:ln/>
        </p:spPr>
      </p:sp>
      <p:sp>
        <p:nvSpPr>
          <p:cNvPr id="23552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E2D511-0E9B-493D-85B2-B1D885BF52FF}" type="slidenum">
              <a:rPr lang="fr-FR"/>
              <a:pPr/>
              <a:t>15</a:t>
            </a:fld>
            <a:endParaRPr lang="fr-FR"/>
          </a:p>
        </p:txBody>
      </p:sp>
      <p:sp>
        <p:nvSpPr>
          <p:cNvPr id="235522" name="Rectangle 2"/>
          <p:cNvSpPr>
            <a:spLocks noGrp="1" noRot="1" noChangeAspect="1" noChangeArrowheads="1" noTextEdit="1"/>
          </p:cNvSpPr>
          <p:nvPr>
            <p:ph type="sldImg"/>
          </p:nvPr>
        </p:nvSpPr>
        <p:spPr>
          <a:ln/>
        </p:spPr>
      </p:sp>
      <p:sp>
        <p:nvSpPr>
          <p:cNvPr id="23552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E2D511-0E9B-493D-85B2-B1D885BF52FF}" type="slidenum">
              <a:rPr lang="fr-FR"/>
              <a:pPr/>
              <a:t>16</a:t>
            </a:fld>
            <a:endParaRPr lang="fr-FR"/>
          </a:p>
        </p:txBody>
      </p:sp>
      <p:sp>
        <p:nvSpPr>
          <p:cNvPr id="235522" name="Rectangle 2"/>
          <p:cNvSpPr>
            <a:spLocks noGrp="1" noRot="1" noChangeAspect="1" noChangeArrowheads="1" noTextEdit="1"/>
          </p:cNvSpPr>
          <p:nvPr>
            <p:ph type="sldImg"/>
          </p:nvPr>
        </p:nvSpPr>
        <p:spPr>
          <a:ln/>
        </p:spPr>
      </p:sp>
      <p:sp>
        <p:nvSpPr>
          <p:cNvPr id="23552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E2D511-0E9B-493D-85B2-B1D885BF52FF}" type="slidenum">
              <a:rPr lang="fr-FR"/>
              <a:pPr/>
              <a:t>17</a:t>
            </a:fld>
            <a:endParaRPr lang="fr-FR"/>
          </a:p>
        </p:txBody>
      </p:sp>
      <p:sp>
        <p:nvSpPr>
          <p:cNvPr id="235522" name="Rectangle 2"/>
          <p:cNvSpPr>
            <a:spLocks noGrp="1" noRot="1" noChangeAspect="1" noChangeArrowheads="1" noTextEdit="1"/>
          </p:cNvSpPr>
          <p:nvPr>
            <p:ph type="sldImg"/>
          </p:nvPr>
        </p:nvSpPr>
        <p:spPr>
          <a:ln/>
        </p:spPr>
      </p:sp>
      <p:sp>
        <p:nvSpPr>
          <p:cNvPr id="23552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E2D511-0E9B-493D-85B2-B1D885BF52FF}" type="slidenum">
              <a:rPr lang="fr-FR"/>
              <a:pPr/>
              <a:t>18</a:t>
            </a:fld>
            <a:endParaRPr lang="fr-FR"/>
          </a:p>
        </p:txBody>
      </p:sp>
      <p:sp>
        <p:nvSpPr>
          <p:cNvPr id="235522" name="Rectangle 2"/>
          <p:cNvSpPr>
            <a:spLocks noGrp="1" noRot="1" noChangeAspect="1" noChangeArrowheads="1" noTextEdit="1"/>
          </p:cNvSpPr>
          <p:nvPr>
            <p:ph type="sldImg"/>
          </p:nvPr>
        </p:nvSpPr>
        <p:spPr>
          <a:ln/>
        </p:spPr>
      </p:sp>
      <p:sp>
        <p:nvSpPr>
          <p:cNvPr id="23552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E2D511-0E9B-493D-85B2-B1D885BF52FF}" type="slidenum">
              <a:rPr lang="fr-FR"/>
              <a:pPr/>
              <a:t>19</a:t>
            </a:fld>
            <a:endParaRPr lang="fr-FR"/>
          </a:p>
        </p:txBody>
      </p:sp>
      <p:sp>
        <p:nvSpPr>
          <p:cNvPr id="235522" name="Rectangle 2"/>
          <p:cNvSpPr>
            <a:spLocks noGrp="1" noRot="1" noChangeAspect="1" noChangeArrowheads="1" noTextEdit="1"/>
          </p:cNvSpPr>
          <p:nvPr>
            <p:ph type="sldImg"/>
          </p:nvPr>
        </p:nvSpPr>
        <p:spPr>
          <a:ln/>
        </p:spPr>
      </p:sp>
      <p:sp>
        <p:nvSpPr>
          <p:cNvPr id="23552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952809" y="685800"/>
            <a:ext cx="4953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 Slide">
    <p:spTree>
      <p:nvGrpSpPr>
        <p:cNvPr id="1" name="Shape 17"/>
        <p:cNvGrpSpPr/>
        <p:nvPr/>
      </p:nvGrpSpPr>
      <p:grpSpPr>
        <a:xfrm>
          <a:off x="0" y="0"/>
          <a:ext cx="0" cy="0"/>
          <a:chOff x="0" y="0"/>
          <a:chExt cx="0" cy="0"/>
        </a:xfrm>
      </p:grpSpPr>
      <p:sp>
        <p:nvSpPr>
          <p:cNvPr id="18" name="Shape 18"/>
          <p:cNvSpPr txBox="1">
            <a:spLocks noGrp="1"/>
          </p:cNvSpPr>
          <p:nvPr>
            <p:ph type="ctrTitle"/>
          </p:nvPr>
        </p:nvSpPr>
        <p:spPr>
          <a:xfrm>
            <a:off x="452439" y="3700078"/>
            <a:ext cx="8929686" cy="1133078"/>
          </a:xfrm>
          <a:prstGeom prst="rect">
            <a:avLst/>
          </a:prstGeom>
          <a:noFill/>
          <a:ln>
            <a:noFill/>
          </a:ln>
        </p:spPr>
        <p:txBody>
          <a:bodyPr lIns="91425" tIns="91425" rIns="91425" bIns="91425" anchor="t" anchorCtr="0"/>
          <a:lstStyle>
            <a:lvl1pPr marL="0" marR="0" indent="0" algn="l" rtl="0">
              <a:lnSpc>
                <a:spcPct val="95000"/>
              </a:lnSpc>
              <a:spcBef>
                <a:spcPts val="0"/>
              </a:spcBef>
              <a:buClr>
                <a:schemeClr val="dk1"/>
              </a:buClr>
              <a:buSzPct val="100000"/>
              <a:buFont typeface="Arial"/>
              <a:buNone/>
              <a:defRPr sz="3600"/>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9" name="Shape 19"/>
          <p:cNvSpPr txBox="1">
            <a:spLocks noGrp="1"/>
          </p:cNvSpPr>
          <p:nvPr>
            <p:ph type="subTitle" idx="1"/>
          </p:nvPr>
        </p:nvSpPr>
        <p:spPr>
          <a:xfrm>
            <a:off x="452437" y="4879207"/>
            <a:ext cx="6696805" cy="1538124"/>
          </a:xfrm>
          <a:prstGeom prst="rect">
            <a:avLst/>
          </a:prstGeom>
          <a:noFill/>
          <a:ln>
            <a:noFill/>
          </a:ln>
        </p:spPr>
        <p:txBody>
          <a:bodyPr lIns="91425" tIns="91425" rIns="91425" bIns="91425" anchor="t" anchorCtr="0"/>
          <a:lstStyle>
            <a:lvl1pPr marL="0" marR="0" indent="0" algn="l" rtl="0">
              <a:spcBef>
                <a:spcPts val="1200"/>
              </a:spcBef>
              <a:buClr>
                <a:schemeClr val="dk1"/>
              </a:buClr>
              <a:buSzPct val="100000"/>
              <a:buFont typeface="Arial"/>
              <a:buNone/>
              <a:defRPr sz="2000" b="0">
                <a:solidFill>
                  <a:schemeClr val="dk1"/>
                </a:solidFill>
              </a:defRPr>
            </a:lvl1pPr>
            <a:lvl2pPr marL="457200" marR="0" indent="0" algn="ctr" rtl="0">
              <a:spcBef>
                <a:spcPts val="1200"/>
              </a:spcBef>
              <a:buClr>
                <a:schemeClr val="accent1"/>
              </a:buClr>
              <a:buFont typeface="Arial"/>
              <a:buNone/>
              <a:defRPr/>
            </a:lvl2pPr>
            <a:lvl3pPr marL="914400" marR="0" indent="0" algn="ctr" rtl="0">
              <a:spcBef>
                <a:spcPts val="600"/>
              </a:spcBef>
              <a:buClr>
                <a:schemeClr val="accent1"/>
              </a:buClr>
              <a:buFont typeface="Arial"/>
              <a:buNone/>
              <a:defRPr/>
            </a:lvl3pPr>
            <a:lvl4pPr marL="1371600" marR="0" indent="0" algn="ctr" rtl="0">
              <a:spcBef>
                <a:spcPts val="600"/>
              </a:spcBef>
              <a:buClr>
                <a:schemeClr val="accent1"/>
              </a:buClr>
              <a:buFont typeface="Arial"/>
              <a:buNone/>
              <a:defRPr/>
            </a:lvl4pPr>
            <a:lvl5pPr marL="1828800" marR="0" indent="0" algn="ctr" rtl="0">
              <a:spcBef>
                <a:spcPts val="600"/>
              </a:spcBef>
              <a:buClr>
                <a:schemeClr val="accent1"/>
              </a:buClr>
              <a:buFont typeface="Arial"/>
              <a:buNone/>
              <a:defRPr/>
            </a:lvl5pPr>
            <a:lvl6pPr marL="2286000" marR="0" indent="0" algn="ctr" rtl="0">
              <a:spcBef>
                <a:spcPts val="400"/>
              </a:spcBef>
              <a:buClr>
                <a:srgbClr val="B4ADA9"/>
              </a:buClr>
              <a:buFont typeface="Arial"/>
              <a:buNone/>
              <a:defRPr/>
            </a:lvl6pPr>
            <a:lvl7pPr marL="2743200" marR="0" indent="0" algn="ctr" rtl="0">
              <a:spcBef>
                <a:spcPts val="400"/>
              </a:spcBef>
              <a:buClr>
                <a:srgbClr val="B4ADA9"/>
              </a:buClr>
              <a:buFont typeface="Arial"/>
              <a:buNone/>
              <a:defRPr/>
            </a:lvl7pPr>
            <a:lvl8pPr marL="3200400" marR="0" indent="0" algn="ctr" rtl="0">
              <a:spcBef>
                <a:spcPts val="400"/>
              </a:spcBef>
              <a:buClr>
                <a:srgbClr val="B4ADA9"/>
              </a:buClr>
              <a:buFont typeface="Arial"/>
              <a:buNone/>
              <a:defRPr/>
            </a:lvl8pPr>
            <a:lvl9pPr marL="3657600" marR="0" indent="0" algn="ctr" rtl="0">
              <a:spcBef>
                <a:spcPts val="400"/>
              </a:spcBef>
              <a:buClr>
                <a:srgbClr val="B4ADA9"/>
              </a:buClr>
              <a:buFont typeface="Arial"/>
              <a:buNone/>
              <a:defRPr/>
            </a:lvl9pPr>
          </a:lstStyle>
          <a:p>
            <a:endParaRPr/>
          </a:p>
        </p:txBody>
      </p:sp>
      <p:pic>
        <p:nvPicPr>
          <p:cNvPr id="20" name="Shape 20"/>
          <p:cNvPicPr preferRelativeResize="0"/>
          <p:nvPr/>
        </p:nvPicPr>
        <p:blipFill rotWithShape="1">
          <a:blip r:embed="rId2">
            <a:alphaModFix/>
          </a:blip>
          <a:srcRect/>
          <a:stretch/>
        </p:blipFill>
        <p:spPr>
          <a:xfrm>
            <a:off x="7919614" y="5530908"/>
            <a:ext cx="1574430" cy="982763"/>
          </a:xfrm>
          <a:prstGeom prst="rect">
            <a:avLst/>
          </a:prstGeom>
          <a:noFill/>
          <a:ln>
            <a:noFill/>
          </a:ln>
        </p:spPr>
      </p:pic>
      <p:sp>
        <p:nvSpPr>
          <p:cNvPr id="21" name="Shape 21"/>
          <p:cNvSpPr>
            <a:spLocks noGrp="1"/>
          </p:cNvSpPr>
          <p:nvPr>
            <p:ph type="pic" idx="2"/>
          </p:nvPr>
        </p:nvSpPr>
        <p:spPr>
          <a:xfrm>
            <a:off x="0" y="0"/>
            <a:ext cx="9906000" cy="3428998"/>
          </a:xfrm>
          <a:prstGeom prst="rect">
            <a:avLst/>
          </a:prstGeom>
          <a:solidFill>
            <a:schemeClr val="lt2"/>
          </a:solidFill>
          <a:ln>
            <a:noFill/>
          </a:ln>
        </p:spPr>
      </p:sp>
      <p:sp>
        <p:nvSpPr>
          <p:cNvPr id="6" name="Foliennummernplatzhalt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800" b="0" i="0" u="none" strike="noStrike" cap="none" baseline="0" smtClean="0">
                <a:solidFill>
                  <a:schemeClr val="dk1"/>
                </a:solidFill>
                <a:latin typeface="Arial"/>
                <a:ea typeface="Arial"/>
                <a:cs typeface="Arial"/>
                <a:sym typeface="Arial"/>
              </a:rPr>
              <a:pPr marL="0" marR="0" lvl="0" indent="0" algn="r" rtl="0">
                <a:spcBef>
                  <a:spcPts val="0"/>
                </a:spcBef>
                <a:buSzPct val="25000"/>
                <a:buNone/>
              </a:pPr>
              <a:t>‹Nr.›</a:t>
            </a:fld>
            <a:endParaRPr lang="en-US" sz="800" b="0" i="0" u="none" strike="noStrike" cap="none" baseline="0">
              <a:solidFill>
                <a:schemeClr val="dk1"/>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Caption">
    <p:spTree>
      <p:nvGrpSpPr>
        <p:cNvPr id="1" name="Shape 196"/>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97"/>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Title and Content">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523875" y="188639"/>
            <a:ext cx="8858249" cy="851907"/>
          </a:xfrm>
          <a:prstGeom prst="rect">
            <a:avLst/>
          </a:prstGeom>
          <a:noFill/>
          <a:ln>
            <a:noFill/>
          </a:ln>
        </p:spPr>
        <p:txBody>
          <a:bodyPr lIns="91425" tIns="91425" rIns="91425" bIns="91425" anchor="b" anchorCtr="0"/>
          <a:lstStyle>
            <a:lvl1pPr algn="l" rtl="0">
              <a:lnSpc>
                <a:spcPct val="95000"/>
              </a:lnSpc>
              <a:spcBef>
                <a:spcPts val="0"/>
              </a:spcBef>
              <a:buClr>
                <a:schemeClr val="dk1"/>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9" name="Shape 39"/>
          <p:cNvSpPr txBox="1">
            <a:spLocks noGrp="1"/>
          </p:cNvSpPr>
          <p:nvPr>
            <p:ph type="sldNum" idx="12"/>
          </p:nvPr>
        </p:nvSpPr>
        <p:spPr>
          <a:xfrm>
            <a:off x="8949443" y="6491816"/>
            <a:ext cx="432047" cy="165599"/>
          </a:xfrm>
          <a:prstGeom prst="rect">
            <a:avLst/>
          </a:prstGeom>
          <a:noFill/>
          <a:ln>
            <a:noFill/>
          </a:ln>
        </p:spPr>
        <p:txBody>
          <a:bodyPr lIns="0" tIns="0" rIns="0" bIns="0" anchor="b" anchorCtr="0">
            <a:noAutofit/>
          </a:bodyPr>
          <a:lstStyle/>
          <a:p>
            <a:pPr marL="0" marR="0" lvl="0" indent="0" algn="r" rtl="0">
              <a:spcBef>
                <a:spcPts val="0"/>
              </a:spcBef>
              <a:buSzPct val="25000"/>
              <a:buNone/>
            </a:pPr>
            <a:fld id="{00000000-1234-1234-1234-123412341234}" type="slidenum">
              <a:rPr lang="en-US" sz="800" b="0" i="0" u="none" strike="noStrike" cap="none" baseline="0">
                <a:solidFill>
                  <a:schemeClr val="dk1"/>
                </a:solidFill>
                <a:latin typeface="Arial"/>
                <a:ea typeface="Arial"/>
                <a:cs typeface="Arial"/>
                <a:sym typeface="Arial"/>
              </a:rPr>
              <a:pPr marL="0" marR="0" lvl="0" indent="0" algn="r" rtl="0">
                <a:spcBef>
                  <a:spcPts val="0"/>
                </a:spcBef>
                <a:buSzPct val="25000"/>
                <a:buNone/>
              </a:pPr>
              <a:t>‹Nr.›</a:t>
            </a:fld>
            <a:endParaRPr lang="en-US" sz="800" b="0" i="0" u="none" strike="noStrike" cap="none" baseline="0" dirty="0">
              <a:solidFill>
                <a:schemeClr val="dk1"/>
              </a:solidFill>
              <a:latin typeface="Arial"/>
              <a:ea typeface="Arial"/>
              <a:cs typeface="Arial"/>
              <a:sym typeface="Arial"/>
            </a:endParaRPr>
          </a:p>
        </p:txBody>
      </p:sp>
      <p:sp>
        <p:nvSpPr>
          <p:cNvPr id="40" name="Shape 40"/>
          <p:cNvSpPr txBox="1">
            <a:spLocks noGrp="1"/>
          </p:cNvSpPr>
          <p:nvPr>
            <p:ph type="subTitle" idx="1"/>
          </p:nvPr>
        </p:nvSpPr>
        <p:spPr>
          <a:xfrm>
            <a:off x="509950" y="1374069"/>
            <a:ext cx="8872200" cy="516299"/>
          </a:xfrm>
          <a:prstGeom prst="rect">
            <a:avLst/>
          </a:prstGeom>
        </p:spPr>
        <p:txBody>
          <a:bodyPr lIns="91425" tIns="91425" rIns="91425" bIns="91425" anchor="ctr" anchorCtr="0"/>
          <a:lstStyle>
            <a:lvl1pPr rtl="0">
              <a:spcBef>
                <a:spcPts val="0"/>
              </a:spcBef>
              <a:buNone/>
              <a:defRPr sz="2200" b="1">
                <a:solidFill>
                  <a:srgbClr val="AA1E2D"/>
                </a:solidFill>
              </a:defRPr>
            </a:lvl1pPr>
            <a:lvl2pPr rtl="0">
              <a:spcBef>
                <a:spcPts val="0"/>
              </a:spcBef>
              <a:buNone/>
              <a:defRPr/>
            </a:lvl2pPr>
            <a:lvl3pPr rtl="0">
              <a:spcBef>
                <a:spcPts val="0"/>
              </a:spcBef>
              <a:buNone/>
              <a:defRPr/>
            </a:lvl3pPr>
            <a:lvl4pPr rtl="0">
              <a:spcBef>
                <a:spcPts val="0"/>
              </a:spcBef>
              <a:buNone/>
              <a:defRPr/>
            </a:lvl4pPr>
            <a:lvl5pPr rtl="0">
              <a:spcBef>
                <a:spcPts val="0"/>
              </a:spcBef>
              <a:buNone/>
              <a:defRPr/>
            </a:lvl5pPr>
            <a:lvl6pPr rtl="0">
              <a:spcBef>
                <a:spcPts val="0"/>
              </a:spcBef>
              <a:buNone/>
              <a:defRPr/>
            </a:lvl6pPr>
            <a:lvl7pPr rtl="0">
              <a:spcBef>
                <a:spcPts val="0"/>
              </a:spcBef>
              <a:buNone/>
              <a:defRPr/>
            </a:lvl7pPr>
            <a:lvl8pPr rtl="0">
              <a:spcBef>
                <a:spcPts val="0"/>
              </a:spcBef>
              <a:buNone/>
              <a:defRPr/>
            </a:lvl8pPr>
            <a:lvl9pPr rtl="0">
              <a:spcBef>
                <a:spcPts val="0"/>
              </a:spcBef>
              <a:buNone/>
              <a:defRPr/>
            </a:lvl9pPr>
          </a:lstStyle>
          <a:p>
            <a:endParaRPr/>
          </a:p>
        </p:txBody>
      </p:sp>
      <p:sp>
        <p:nvSpPr>
          <p:cNvPr id="41" name="Shape 41"/>
          <p:cNvSpPr txBox="1">
            <a:spLocks noGrp="1"/>
          </p:cNvSpPr>
          <p:nvPr>
            <p:ph type="body" idx="2"/>
          </p:nvPr>
        </p:nvSpPr>
        <p:spPr>
          <a:xfrm>
            <a:off x="523850" y="1890375"/>
            <a:ext cx="8858099" cy="4414500"/>
          </a:xfrm>
          <a:prstGeom prst="rect">
            <a:avLst/>
          </a:prstGeom>
        </p:spPr>
        <p:txBody>
          <a:bodyPr lIns="91425" tIns="91425" rIns="91425" bIns="91425" anchor="t" anchorCtr="0"/>
          <a:lstStyle>
            <a:lvl1pPr rtl="0">
              <a:spcBef>
                <a:spcPts val="0"/>
              </a:spcBef>
              <a:buClr>
                <a:srgbClr val="AA1E2D"/>
              </a:buClr>
              <a:buSzPct val="100000"/>
              <a:buChar char="●"/>
              <a:defRPr sz="2000">
                <a:solidFill>
                  <a:schemeClr val="dk1"/>
                </a:solidFill>
              </a:defRPr>
            </a:lvl1pPr>
            <a:lvl2pPr rtl="0">
              <a:spcBef>
                <a:spcPts val="0"/>
              </a:spcBef>
              <a:buClr>
                <a:srgbClr val="AA1E2D"/>
              </a:buClr>
              <a:buSzPct val="100000"/>
              <a:buChar char="○"/>
              <a:defRPr sz="1800">
                <a:solidFill>
                  <a:schemeClr val="dk1"/>
                </a:solidFill>
              </a:defRPr>
            </a:lvl2pPr>
            <a:lvl3pPr rtl="0">
              <a:spcBef>
                <a:spcPts val="0"/>
              </a:spcBef>
              <a:buClr>
                <a:srgbClr val="AA1E2D"/>
              </a:buClr>
              <a:buSzPct val="100000"/>
              <a:buChar char="■"/>
              <a:defRPr sz="1600">
                <a:solidFill>
                  <a:schemeClr val="dk1"/>
                </a:solidFill>
              </a:defRPr>
            </a:lvl3pPr>
            <a:lvl4pPr rtl="0">
              <a:spcBef>
                <a:spcPts val="0"/>
              </a:spcBef>
              <a:buClr>
                <a:srgbClr val="AA1E2D"/>
              </a:buClr>
              <a:buChar char="●"/>
              <a:defRPr>
                <a:solidFill>
                  <a:schemeClr val="dk1"/>
                </a:solidFill>
              </a:defRPr>
            </a:lvl4pPr>
            <a:lvl5pPr rtl="0">
              <a:spcBef>
                <a:spcPts val="0"/>
              </a:spcBef>
              <a:buClr>
                <a:srgbClr val="AA1E2D"/>
              </a:buClr>
              <a:buSzPct val="100000"/>
              <a:buChar char="○"/>
              <a:defRPr sz="1200">
                <a:solidFill>
                  <a:schemeClr val="dk1"/>
                </a:solidFill>
              </a:defRPr>
            </a:lvl5pPr>
            <a:lvl6pPr rtl="0">
              <a:spcBef>
                <a:spcPts val="0"/>
              </a:spcBef>
              <a:buClr>
                <a:schemeClr val="dk1"/>
              </a:buClr>
              <a:buSzPct val="100000"/>
              <a:buChar char="■"/>
              <a:defRPr sz="2000">
                <a:solidFill>
                  <a:schemeClr val="dk1"/>
                </a:solidFill>
              </a:defRPr>
            </a:lvl6pPr>
            <a:lvl7pPr rtl="0">
              <a:spcBef>
                <a:spcPts val="0"/>
              </a:spcBef>
              <a:buClr>
                <a:schemeClr val="dk1"/>
              </a:buClr>
              <a:buSzPct val="100000"/>
              <a:buChar char="●"/>
              <a:defRPr sz="2000">
                <a:solidFill>
                  <a:schemeClr val="dk1"/>
                </a:solidFill>
              </a:defRPr>
            </a:lvl7pPr>
            <a:lvl8pPr rtl="0">
              <a:spcBef>
                <a:spcPts val="0"/>
              </a:spcBef>
              <a:buClr>
                <a:schemeClr val="dk1"/>
              </a:buClr>
              <a:buSzPct val="100000"/>
              <a:buChar char="○"/>
              <a:defRPr sz="2000">
                <a:solidFill>
                  <a:schemeClr val="dk1"/>
                </a:solidFill>
              </a:defRPr>
            </a:lvl8pPr>
            <a:lvl9pPr rtl="0">
              <a:spcBef>
                <a:spcPts val="0"/>
              </a:spcBef>
              <a:buClr>
                <a:schemeClr val="dk1"/>
              </a:buClr>
              <a:buSzPct val="100000"/>
              <a:buChar char="■"/>
              <a:defRPr sz="2000">
                <a:solidFill>
                  <a:schemeClr val="dk1"/>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itle and 2 Contents">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523875" y="188639"/>
            <a:ext cx="8858249" cy="851907"/>
          </a:xfrm>
          <a:prstGeom prst="rect">
            <a:avLst/>
          </a:prstGeom>
          <a:noFill/>
          <a:ln>
            <a:noFill/>
          </a:ln>
        </p:spPr>
        <p:txBody>
          <a:bodyPr lIns="91425" tIns="91425" rIns="91425" bIns="91425" anchor="b" anchorCtr="0"/>
          <a:lstStyle>
            <a:lvl1pPr algn="l" rtl="0">
              <a:lnSpc>
                <a:spcPct val="95000"/>
              </a:lnSpc>
              <a:spcBef>
                <a:spcPts val="0"/>
              </a:spcBef>
              <a:buClr>
                <a:schemeClr val="dk1"/>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6" name="Shape 66"/>
          <p:cNvSpPr txBox="1">
            <a:spLocks noGrp="1"/>
          </p:cNvSpPr>
          <p:nvPr>
            <p:ph type="sldNum" idx="12"/>
          </p:nvPr>
        </p:nvSpPr>
        <p:spPr>
          <a:xfrm>
            <a:off x="8949443" y="6491816"/>
            <a:ext cx="432047" cy="165599"/>
          </a:xfrm>
          <a:prstGeom prst="rect">
            <a:avLst/>
          </a:prstGeom>
          <a:noFill/>
          <a:ln>
            <a:noFill/>
          </a:ln>
        </p:spPr>
        <p:txBody>
          <a:bodyPr lIns="0" tIns="0" rIns="0" bIns="0" anchor="b" anchorCtr="0">
            <a:noAutofit/>
          </a:bodyPr>
          <a:lstStyle/>
          <a:p>
            <a:pPr marL="0" marR="0" lvl="0" indent="0" algn="r" rtl="0">
              <a:spcBef>
                <a:spcPts val="0"/>
              </a:spcBef>
              <a:buSzPct val="25000"/>
              <a:buNone/>
            </a:pPr>
            <a:fld id="{00000000-1234-1234-1234-123412341234}" type="slidenum">
              <a:rPr lang="en-US" sz="800" b="0" i="0" u="none" strike="noStrike" cap="none" baseline="0">
                <a:solidFill>
                  <a:schemeClr val="dk1"/>
                </a:solidFill>
                <a:latin typeface="Arial"/>
                <a:ea typeface="Arial"/>
                <a:cs typeface="Arial"/>
                <a:sym typeface="Arial"/>
              </a:rPr>
              <a:pPr marL="0" marR="0" lvl="0" indent="0" algn="r" rtl="0">
                <a:spcBef>
                  <a:spcPts val="0"/>
                </a:spcBef>
                <a:buSzPct val="25000"/>
                <a:buNone/>
              </a:pPr>
              <a:t>‹Nr.›</a:t>
            </a:fld>
            <a:endParaRPr lang="en-US" sz="800" b="0" i="0" u="none" strike="noStrike" cap="none" baseline="0" dirty="0">
              <a:solidFill>
                <a:schemeClr val="dk1"/>
              </a:solidFill>
              <a:latin typeface="Arial"/>
              <a:ea typeface="Arial"/>
              <a:cs typeface="Arial"/>
              <a:sym typeface="Arial"/>
            </a:endParaRPr>
          </a:p>
        </p:txBody>
      </p:sp>
      <p:sp>
        <p:nvSpPr>
          <p:cNvPr id="67" name="Shape 67"/>
          <p:cNvSpPr txBox="1">
            <a:spLocks noGrp="1"/>
          </p:cNvSpPr>
          <p:nvPr>
            <p:ph type="subTitle" idx="1"/>
          </p:nvPr>
        </p:nvSpPr>
        <p:spPr>
          <a:xfrm>
            <a:off x="509300" y="1374075"/>
            <a:ext cx="4234499" cy="516299"/>
          </a:xfrm>
          <a:prstGeom prst="rect">
            <a:avLst/>
          </a:prstGeom>
        </p:spPr>
        <p:txBody>
          <a:bodyPr lIns="91425" tIns="91425" rIns="91425" bIns="91425" anchor="ctr" anchorCtr="0"/>
          <a:lstStyle>
            <a:lvl1pPr rtl="0">
              <a:spcBef>
                <a:spcPts val="0"/>
              </a:spcBef>
              <a:buNone/>
              <a:defRPr sz="2200" b="1">
                <a:solidFill>
                  <a:srgbClr val="AA1E2D"/>
                </a:solidFill>
              </a:defRPr>
            </a:lvl1pPr>
            <a:lvl2pPr rtl="0">
              <a:spcBef>
                <a:spcPts val="0"/>
              </a:spcBef>
              <a:buNone/>
              <a:defRPr/>
            </a:lvl2pPr>
            <a:lvl3pPr rtl="0">
              <a:spcBef>
                <a:spcPts val="0"/>
              </a:spcBef>
              <a:buNone/>
              <a:defRPr/>
            </a:lvl3pPr>
            <a:lvl4pPr rtl="0">
              <a:spcBef>
                <a:spcPts val="0"/>
              </a:spcBef>
              <a:buNone/>
              <a:defRPr/>
            </a:lvl4pPr>
            <a:lvl5pPr rtl="0">
              <a:spcBef>
                <a:spcPts val="0"/>
              </a:spcBef>
              <a:buNone/>
              <a:defRPr/>
            </a:lvl5pPr>
            <a:lvl6pPr rtl="0">
              <a:spcBef>
                <a:spcPts val="0"/>
              </a:spcBef>
              <a:buNone/>
              <a:defRPr/>
            </a:lvl6pPr>
            <a:lvl7pPr rtl="0">
              <a:spcBef>
                <a:spcPts val="0"/>
              </a:spcBef>
              <a:buNone/>
              <a:defRPr/>
            </a:lvl7pPr>
            <a:lvl8pPr rtl="0">
              <a:spcBef>
                <a:spcPts val="0"/>
              </a:spcBef>
              <a:buNone/>
              <a:defRPr/>
            </a:lvl8pPr>
            <a:lvl9pPr rtl="0">
              <a:spcBef>
                <a:spcPts val="0"/>
              </a:spcBef>
              <a:buNone/>
              <a:defRPr/>
            </a:lvl9pPr>
          </a:lstStyle>
          <a:p>
            <a:endParaRPr/>
          </a:p>
        </p:txBody>
      </p:sp>
      <p:sp>
        <p:nvSpPr>
          <p:cNvPr id="68" name="Shape 68"/>
          <p:cNvSpPr txBox="1">
            <a:spLocks noGrp="1"/>
          </p:cNvSpPr>
          <p:nvPr>
            <p:ph type="body" idx="2"/>
          </p:nvPr>
        </p:nvSpPr>
        <p:spPr>
          <a:xfrm>
            <a:off x="516244" y="1890379"/>
            <a:ext cx="4227899" cy="4414500"/>
          </a:xfrm>
          <a:prstGeom prst="rect">
            <a:avLst/>
          </a:prstGeom>
        </p:spPr>
        <p:txBody>
          <a:bodyPr lIns="91425" tIns="91425" rIns="91425" bIns="91425" anchor="t" anchorCtr="0"/>
          <a:lstStyle>
            <a:lvl1pPr rtl="0">
              <a:spcBef>
                <a:spcPts val="0"/>
              </a:spcBef>
              <a:buClr>
                <a:srgbClr val="AA1E2D"/>
              </a:buClr>
              <a:buSzPct val="100000"/>
              <a:buChar char="●"/>
              <a:defRPr sz="2000">
                <a:solidFill>
                  <a:schemeClr val="dk1"/>
                </a:solidFill>
              </a:defRPr>
            </a:lvl1pPr>
            <a:lvl2pPr rtl="0">
              <a:spcBef>
                <a:spcPts val="0"/>
              </a:spcBef>
              <a:buClr>
                <a:srgbClr val="AA1E2D"/>
              </a:buClr>
              <a:buSzPct val="100000"/>
              <a:buChar char="○"/>
              <a:defRPr sz="1800">
                <a:solidFill>
                  <a:schemeClr val="dk1"/>
                </a:solidFill>
              </a:defRPr>
            </a:lvl2pPr>
            <a:lvl3pPr rtl="0">
              <a:spcBef>
                <a:spcPts val="0"/>
              </a:spcBef>
              <a:buClr>
                <a:srgbClr val="AA1E2D"/>
              </a:buClr>
              <a:buSzPct val="100000"/>
              <a:buChar char="■"/>
              <a:defRPr sz="1600">
                <a:solidFill>
                  <a:schemeClr val="dk1"/>
                </a:solidFill>
              </a:defRPr>
            </a:lvl3pPr>
            <a:lvl4pPr rtl="0">
              <a:spcBef>
                <a:spcPts val="0"/>
              </a:spcBef>
              <a:buClr>
                <a:srgbClr val="AA1E2D"/>
              </a:buClr>
              <a:buChar char="●"/>
              <a:defRPr>
                <a:solidFill>
                  <a:schemeClr val="dk1"/>
                </a:solidFill>
              </a:defRPr>
            </a:lvl4pPr>
            <a:lvl5pPr rtl="0">
              <a:spcBef>
                <a:spcPts val="0"/>
              </a:spcBef>
              <a:buClr>
                <a:srgbClr val="AA1E2D"/>
              </a:buClr>
              <a:buSzPct val="100000"/>
              <a:buChar char="○"/>
              <a:defRPr sz="1200">
                <a:solidFill>
                  <a:schemeClr val="dk1"/>
                </a:solidFill>
              </a:defRPr>
            </a:lvl5pPr>
            <a:lvl6pPr rtl="0">
              <a:spcBef>
                <a:spcPts val="0"/>
              </a:spcBef>
              <a:buClr>
                <a:schemeClr val="dk1"/>
              </a:buClr>
              <a:buSzPct val="100000"/>
              <a:buChar char="■"/>
              <a:defRPr sz="2000">
                <a:solidFill>
                  <a:schemeClr val="dk1"/>
                </a:solidFill>
              </a:defRPr>
            </a:lvl6pPr>
            <a:lvl7pPr rtl="0">
              <a:spcBef>
                <a:spcPts val="0"/>
              </a:spcBef>
              <a:buClr>
                <a:schemeClr val="dk1"/>
              </a:buClr>
              <a:buSzPct val="100000"/>
              <a:buChar char="●"/>
              <a:defRPr sz="2000">
                <a:solidFill>
                  <a:schemeClr val="dk1"/>
                </a:solidFill>
              </a:defRPr>
            </a:lvl7pPr>
            <a:lvl8pPr rtl="0">
              <a:spcBef>
                <a:spcPts val="0"/>
              </a:spcBef>
              <a:buClr>
                <a:schemeClr val="dk1"/>
              </a:buClr>
              <a:buSzPct val="100000"/>
              <a:buChar char="○"/>
              <a:defRPr sz="2000">
                <a:solidFill>
                  <a:schemeClr val="dk1"/>
                </a:solidFill>
              </a:defRPr>
            </a:lvl8pPr>
            <a:lvl9pPr rtl="0">
              <a:spcBef>
                <a:spcPts val="0"/>
              </a:spcBef>
              <a:buClr>
                <a:schemeClr val="dk1"/>
              </a:buClr>
              <a:buSzPct val="100000"/>
              <a:buChar char="■"/>
              <a:defRPr sz="2000">
                <a:solidFill>
                  <a:schemeClr val="dk1"/>
                </a:solidFill>
              </a:defRPr>
            </a:lvl9pPr>
          </a:lstStyle>
          <a:p>
            <a:endParaRPr/>
          </a:p>
        </p:txBody>
      </p:sp>
      <p:sp>
        <p:nvSpPr>
          <p:cNvPr id="69" name="Shape 69"/>
          <p:cNvSpPr txBox="1">
            <a:spLocks noGrp="1"/>
          </p:cNvSpPr>
          <p:nvPr>
            <p:ph type="body" idx="3"/>
          </p:nvPr>
        </p:nvSpPr>
        <p:spPr>
          <a:xfrm>
            <a:off x="5153594" y="1890379"/>
            <a:ext cx="4227899" cy="4414500"/>
          </a:xfrm>
          <a:prstGeom prst="rect">
            <a:avLst/>
          </a:prstGeom>
        </p:spPr>
        <p:txBody>
          <a:bodyPr lIns="91425" tIns="91425" rIns="91425" bIns="91425" anchor="t" anchorCtr="0"/>
          <a:lstStyle>
            <a:lvl1pPr rtl="0">
              <a:spcBef>
                <a:spcPts val="0"/>
              </a:spcBef>
              <a:buClr>
                <a:srgbClr val="AA1E2D"/>
              </a:buClr>
              <a:buSzPct val="100000"/>
              <a:buChar char="●"/>
              <a:defRPr sz="2000">
                <a:solidFill>
                  <a:schemeClr val="dk1"/>
                </a:solidFill>
              </a:defRPr>
            </a:lvl1pPr>
            <a:lvl2pPr rtl="0">
              <a:spcBef>
                <a:spcPts val="0"/>
              </a:spcBef>
              <a:buClr>
                <a:srgbClr val="AA1E2D"/>
              </a:buClr>
              <a:buSzPct val="100000"/>
              <a:buChar char="○"/>
              <a:defRPr sz="1800">
                <a:solidFill>
                  <a:schemeClr val="dk1"/>
                </a:solidFill>
              </a:defRPr>
            </a:lvl2pPr>
            <a:lvl3pPr rtl="0">
              <a:spcBef>
                <a:spcPts val="0"/>
              </a:spcBef>
              <a:buClr>
                <a:srgbClr val="AA1E2D"/>
              </a:buClr>
              <a:buSzPct val="100000"/>
              <a:buChar char="■"/>
              <a:defRPr sz="1600">
                <a:solidFill>
                  <a:schemeClr val="dk1"/>
                </a:solidFill>
              </a:defRPr>
            </a:lvl3pPr>
            <a:lvl4pPr rtl="0">
              <a:spcBef>
                <a:spcPts val="0"/>
              </a:spcBef>
              <a:buClr>
                <a:srgbClr val="AA1E2D"/>
              </a:buClr>
              <a:buChar char="●"/>
              <a:defRPr>
                <a:solidFill>
                  <a:schemeClr val="dk1"/>
                </a:solidFill>
              </a:defRPr>
            </a:lvl4pPr>
            <a:lvl5pPr rtl="0">
              <a:spcBef>
                <a:spcPts val="0"/>
              </a:spcBef>
              <a:buClr>
                <a:srgbClr val="AA1E2D"/>
              </a:buClr>
              <a:buSzPct val="100000"/>
              <a:buChar char="○"/>
              <a:defRPr sz="1200">
                <a:solidFill>
                  <a:schemeClr val="dk1"/>
                </a:solidFill>
              </a:defRPr>
            </a:lvl5pPr>
            <a:lvl6pPr rtl="0">
              <a:spcBef>
                <a:spcPts val="0"/>
              </a:spcBef>
              <a:buClr>
                <a:schemeClr val="dk1"/>
              </a:buClr>
              <a:buSzPct val="100000"/>
              <a:buChar char="■"/>
              <a:defRPr sz="2000">
                <a:solidFill>
                  <a:schemeClr val="dk1"/>
                </a:solidFill>
              </a:defRPr>
            </a:lvl6pPr>
            <a:lvl7pPr rtl="0">
              <a:spcBef>
                <a:spcPts val="0"/>
              </a:spcBef>
              <a:buClr>
                <a:schemeClr val="dk1"/>
              </a:buClr>
              <a:buSzPct val="100000"/>
              <a:buChar char="●"/>
              <a:defRPr sz="2000">
                <a:solidFill>
                  <a:schemeClr val="dk1"/>
                </a:solidFill>
              </a:defRPr>
            </a:lvl7pPr>
            <a:lvl8pPr rtl="0">
              <a:spcBef>
                <a:spcPts val="0"/>
              </a:spcBef>
              <a:buClr>
                <a:schemeClr val="dk1"/>
              </a:buClr>
              <a:buSzPct val="100000"/>
              <a:buChar char="○"/>
              <a:defRPr sz="2000">
                <a:solidFill>
                  <a:schemeClr val="dk1"/>
                </a:solidFill>
              </a:defRPr>
            </a:lvl8pPr>
            <a:lvl9pPr rtl="0">
              <a:spcBef>
                <a:spcPts val="0"/>
              </a:spcBef>
              <a:buClr>
                <a:schemeClr val="dk1"/>
              </a:buClr>
              <a:buSzPct val="100000"/>
              <a:buChar char="■"/>
              <a:defRPr sz="2000">
                <a:solidFill>
                  <a:schemeClr val="dk1"/>
                </a:solidFill>
              </a:defRPr>
            </a:lvl9pPr>
          </a:lstStyle>
          <a:p>
            <a:endParaRPr/>
          </a:p>
        </p:txBody>
      </p:sp>
      <p:sp>
        <p:nvSpPr>
          <p:cNvPr id="70" name="Shape 70"/>
          <p:cNvSpPr txBox="1">
            <a:spLocks noGrp="1"/>
          </p:cNvSpPr>
          <p:nvPr>
            <p:ph type="subTitle" idx="4"/>
          </p:nvPr>
        </p:nvSpPr>
        <p:spPr>
          <a:xfrm>
            <a:off x="5146650" y="1374075"/>
            <a:ext cx="4234499" cy="516299"/>
          </a:xfrm>
          <a:prstGeom prst="rect">
            <a:avLst/>
          </a:prstGeom>
        </p:spPr>
        <p:txBody>
          <a:bodyPr lIns="91425" tIns="91425" rIns="91425" bIns="91425" anchor="ctr" anchorCtr="0"/>
          <a:lstStyle>
            <a:lvl1pPr rtl="0">
              <a:spcBef>
                <a:spcPts val="0"/>
              </a:spcBef>
              <a:buNone/>
              <a:defRPr sz="2200" b="1">
                <a:solidFill>
                  <a:srgbClr val="AA1E2D"/>
                </a:solidFill>
              </a:defRPr>
            </a:lvl1pPr>
            <a:lvl2pPr rtl="0">
              <a:spcBef>
                <a:spcPts val="0"/>
              </a:spcBef>
              <a:buNone/>
              <a:defRPr/>
            </a:lvl2pPr>
            <a:lvl3pPr rtl="0">
              <a:spcBef>
                <a:spcPts val="0"/>
              </a:spcBef>
              <a:buNone/>
              <a:defRPr/>
            </a:lvl3pPr>
            <a:lvl4pPr rtl="0">
              <a:spcBef>
                <a:spcPts val="0"/>
              </a:spcBef>
              <a:buNone/>
              <a:defRPr/>
            </a:lvl4pPr>
            <a:lvl5pPr rtl="0">
              <a:spcBef>
                <a:spcPts val="0"/>
              </a:spcBef>
              <a:buNone/>
              <a:defRPr/>
            </a:lvl5pPr>
            <a:lvl6pPr rtl="0">
              <a:spcBef>
                <a:spcPts val="0"/>
              </a:spcBef>
              <a:buNone/>
              <a:defRPr/>
            </a:lvl6pPr>
            <a:lvl7pPr rtl="0">
              <a:spcBef>
                <a:spcPts val="0"/>
              </a:spcBef>
              <a:buNone/>
              <a:defRPr/>
            </a:lvl7pPr>
            <a:lvl8pPr rtl="0">
              <a:spcBef>
                <a:spcPts val="0"/>
              </a:spcBef>
              <a:buNone/>
              <a:defRPr/>
            </a:lvl8pPr>
            <a:lvl9pPr rtl="0">
              <a:spcBef>
                <a:spcPts val="0"/>
              </a:spcBef>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1"/>
        <p:cNvGrpSpPr/>
        <p:nvPr/>
      </p:nvGrpSpPr>
      <p:grpSpPr>
        <a:xfrm>
          <a:off x="0" y="0"/>
          <a:ext cx="0" cy="0"/>
          <a:chOff x="0" y="0"/>
          <a:chExt cx="0" cy="0"/>
        </a:xfrm>
      </p:grpSpPr>
      <p:sp>
        <p:nvSpPr>
          <p:cNvPr id="72" name="Shape 72"/>
          <p:cNvSpPr txBox="1">
            <a:spLocks noGrp="1"/>
          </p:cNvSpPr>
          <p:nvPr>
            <p:ph type="sldNum" idx="12"/>
          </p:nvPr>
        </p:nvSpPr>
        <p:spPr>
          <a:xfrm>
            <a:off x="8949443" y="6491816"/>
            <a:ext cx="432047" cy="165599"/>
          </a:xfrm>
          <a:prstGeom prst="rect">
            <a:avLst/>
          </a:prstGeom>
          <a:noFill/>
          <a:ln>
            <a:noFill/>
          </a:ln>
        </p:spPr>
        <p:txBody>
          <a:bodyPr lIns="0" tIns="0" rIns="0" bIns="0" anchor="b" anchorCtr="0">
            <a:noAutofit/>
          </a:bodyPr>
          <a:lstStyle/>
          <a:p>
            <a:pPr marL="0" marR="0" lvl="0" indent="0" algn="r" rtl="0">
              <a:spcBef>
                <a:spcPts val="0"/>
              </a:spcBef>
              <a:buSzPct val="25000"/>
              <a:buNone/>
            </a:pPr>
            <a:fld id="{00000000-1234-1234-1234-123412341234}" type="slidenum">
              <a:rPr lang="en-US" sz="800" b="0" i="0" u="none" strike="noStrike" cap="none" baseline="0">
                <a:solidFill>
                  <a:schemeClr val="dk1"/>
                </a:solidFill>
                <a:latin typeface="Arial"/>
                <a:ea typeface="Arial"/>
                <a:cs typeface="Arial"/>
                <a:sym typeface="Arial"/>
              </a:rPr>
              <a:pPr marL="0" marR="0" lvl="0" indent="0" algn="r" rtl="0">
                <a:spcBef>
                  <a:spcPts val="0"/>
                </a:spcBef>
                <a:buSzPct val="25000"/>
                <a:buNone/>
              </a:pPr>
              <a:t>‹Nr.›</a:t>
            </a:fld>
            <a:endParaRPr lang="en-US" sz="800" b="0" i="0" u="none" strike="noStrike" cap="none" baseline="0">
              <a:solidFill>
                <a:schemeClr val="dk1"/>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a:xfrm>
            <a:off x="8224044" y="6572251"/>
            <a:ext cx="949325" cy="244475"/>
          </a:xfrm>
          <a:prstGeom prst="rect">
            <a:avLst/>
          </a:prstGeom>
        </p:spPr>
        <p:txBody>
          <a:bodyPr/>
          <a:lstStyle>
            <a:lvl1pPr>
              <a:defRPr/>
            </a:lvl1pPr>
          </a:lstStyle>
          <a:p>
            <a:endParaRPr lang="en-US"/>
          </a:p>
        </p:txBody>
      </p:sp>
      <p:sp>
        <p:nvSpPr>
          <p:cNvPr id="5" name="Foliennummernplatzhalter 4"/>
          <p:cNvSpPr>
            <a:spLocks noGrp="1"/>
          </p:cNvSpPr>
          <p:nvPr>
            <p:ph type="sldNum" sz="quarter" idx="11"/>
          </p:nvPr>
        </p:nvSpPr>
        <p:spPr/>
        <p:txBody>
          <a:bodyPr/>
          <a:lstStyle>
            <a:lvl1pPr>
              <a:defRPr sz="800"/>
            </a:lvl1pPr>
          </a:lstStyle>
          <a:p>
            <a:fld id="{A9EC245D-4DC0-45C2-94ED-43F8313971FC}" type="slidenum">
              <a:rPr lang="en-US" smtClean="0"/>
              <a:pPr/>
              <a:t>‹Nr.›</a:t>
            </a:fld>
            <a:endParaRPr lang="en-US" dirty="0"/>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92"/>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3"/>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94"/>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95"/>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slideLayout" Target="../slideLayouts/slideLayout8.xml"/><Relationship Id="rId7"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523875" y="188639"/>
            <a:ext cx="8858249" cy="851907"/>
          </a:xfrm>
          <a:prstGeom prst="rect">
            <a:avLst/>
          </a:prstGeom>
          <a:noFill/>
          <a:ln>
            <a:noFill/>
          </a:ln>
        </p:spPr>
        <p:txBody>
          <a:bodyPr lIns="91425" tIns="91425" rIns="91425" bIns="91425" anchor="b" anchorCtr="0"/>
          <a:lstStyle>
            <a:lvl1pPr marL="0" marR="0" indent="0" algn="l" rtl="0">
              <a:lnSpc>
                <a:spcPct val="95000"/>
              </a:lnSpc>
              <a:spcBef>
                <a:spcPts val="0"/>
              </a:spcBef>
              <a:buClr>
                <a:schemeClr val="dk1"/>
              </a:buClr>
              <a:buSzPct val="100000"/>
              <a:buFont typeface="Arial"/>
              <a:buNone/>
              <a:defRPr sz="2400">
                <a:solidFill>
                  <a:schemeClr val="dk1"/>
                </a:solidFill>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0" name="Shape 10"/>
          <p:cNvSpPr txBox="1">
            <a:spLocks noGrp="1"/>
          </p:cNvSpPr>
          <p:nvPr>
            <p:ph type="sldNum" idx="12"/>
          </p:nvPr>
        </p:nvSpPr>
        <p:spPr>
          <a:xfrm>
            <a:off x="8949443" y="6491816"/>
            <a:ext cx="432047" cy="165599"/>
          </a:xfrm>
          <a:prstGeom prst="rect">
            <a:avLst/>
          </a:prstGeom>
          <a:noFill/>
          <a:ln>
            <a:noFill/>
          </a:ln>
        </p:spPr>
        <p:txBody>
          <a:bodyPr lIns="0" tIns="0" rIns="0" bIns="0" anchor="b" anchorCtr="0">
            <a:noAutofit/>
          </a:bodyPr>
          <a:lstStyle/>
          <a:p>
            <a:pPr marL="0" marR="0" lvl="0" indent="0" algn="r" rtl="0">
              <a:spcBef>
                <a:spcPts val="0"/>
              </a:spcBef>
              <a:buSzPct val="25000"/>
              <a:buNone/>
            </a:pPr>
            <a:fld id="{00000000-1234-1234-1234-123412341234}" type="slidenum">
              <a:rPr lang="en-US" sz="800" b="0" i="0" u="none" strike="noStrike" cap="none" baseline="0">
                <a:solidFill>
                  <a:schemeClr val="dk1"/>
                </a:solidFill>
                <a:latin typeface="Arial"/>
                <a:ea typeface="Arial"/>
                <a:cs typeface="Arial"/>
                <a:sym typeface="Arial"/>
              </a:rPr>
              <a:pPr marL="0" marR="0" lvl="0" indent="0" algn="r" rtl="0">
                <a:spcBef>
                  <a:spcPts val="0"/>
                </a:spcBef>
                <a:buSzPct val="25000"/>
                <a:buNone/>
              </a:pPr>
              <a:t>‹Nr.›</a:t>
            </a:fld>
            <a:endParaRPr lang="en-US" sz="800" b="0" i="0" u="none" strike="noStrike" cap="none" baseline="0">
              <a:solidFill>
                <a:schemeClr val="dk1"/>
              </a:solidFill>
              <a:latin typeface="Arial"/>
              <a:ea typeface="Arial"/>
              <a:cs typeface="Arial"/>
              <a:sym typeface="Arial"/>
            </a:endParaRPr>
          </a:p>
        </p:txBody>
      </p:sp>
      <p:cxnSp>
        <p:nvCxnSpPr>
          <p:cNvPr id="11" name="Shape 11"/>
          <p:cNvCxnSpPr/>
          <p:nvPr/>
        </p:nvCxnSpPr>
        <p:spPr>
          <a:xfrm>
            <a:off x="509972" y="1160748"/>
            <a:ext cx="8872153" cy="0"/>
          </a:xfrm>
          <a:prstGeom prst="straightConnector1">
            <a:avLst/>
          </a:prstGeom>
          <a:noFill/>
          <a:ln w="12700" cap="flat" cmpd="sng">
            <a:solidFill>
              <a:schemeClr val="dk1"/>
            </a:solidFill>
            <a:prstDash val="solid"/>
            <a:round/>
            <a:headEnd type="none" w="med" len="med"/>
            <a:tailEnd type="none" w="med" len="med"/>
          </a:ln>
        </p:spPr>
      </p:cxnSp>
      <p:sp>
        <p:nvSpPr>
          <p:cNvPr id="12" name="Shape 12"/>
          <p:cNvSpPr/>
          <p:nvPr/>
        </p:nvSpPr>
        <p:spPr>
          <a:xfrm>
            <a:off x="7559353" y="6491816"/>
            <a:ext cx="1210070" cy="165599"/>
          </a:xfrm>
          <a:prstGeom prst="rect">
            <a:avLst/>
          </a:prstGeom>
          <a:noFill/>
          <a:ln>
            <a:noFill/>
          </a:ln>
        </p:spPr>
        <p:txBody>
          <a:bodyPr lIns="0" tIns="0" rIns="0" bIns="0" anchor="b" anchorCtr="0">
            <a:noAutofit/>
          </a:bodyPr>
          <a:lstStyle/>
          <a:p>
            <a:pPr marL="0" marR="0" lvl="0" indent="0" algn="r" rtl="0">
              <a:spcBef>
                <a:spcPts val="0"/>
              </a:spcBef>
              <a:buSzPct val="25000"/>
              <a:buNone/>
            </a:pPr>
            <a:r>
              <a:rPr lang="en-US" sz="800" b="0" i="0" u="none" strike="noStrike" cap="none" baseline="0">
                <a:solidFill>
                  <a:schemeClr val="dk1"/>
                </a:solidFill>
                <a:latin typeface="Arial"/>
                <a:ea typeface="Arial"/>
                <a:cs typeface="Arial"/>
                <a:sym typeface="Arial"/>
              </a:rPr>
              <a:t>© LafargeHolcim 2015</a:t>
            </a:r>
          </a:p>
        </p:txBody>
      </p:sp>
      <p:pic>
        <p:nvPicPr>
          <p:cNvPr id="13" name="Shape 13"/>
          <p:cNvPicPr preferRelativeResize="0"/>
          <p:nvPr/>
        </p:nvPicPr>
        <p:blipFill rotWithShape="1">
          <a:blip r:embed="rId7">
            <a:alphaModFix/>
          </a:blip>
          <a:srcRect/>
          <a:stretch/>
        </p:blipFill>
        <p:spPr>
          <a:xfrm>
            <a:off x="519660" y="6422057"/>
            <a:ext cx="1099541" cy="247301"/>
          </a:xfrm>
          <a:prstGeom prst="rect">
            <a:avLst/>
          </a:prstGeom>
          <a:noFill/>
          <a:ln>
            <a:noFill/>
          </a:ln>
        </p:spPr>
      </p:pic>
      <p:sp>
        <p:nvSpPr>
          <p:cNvPr id="14" name="Shape 14"/>
          <p:cNvSpPr txBox="1"/>
          <p:nvPr/>
        </p:nvSpPr>
        <p:spPr>
          <a:xfrm>
            <a:off x="1892659" y="6491685"/>
            <a:ext cx="3744300" cy="165599"/>
          </a:xfrm>
          <a:prstGeom prst="rect">
            <a:avLst/>
          </a:prstGeom>
          <a:noFill/>
          <a:ln>
            <a:noFill/>
          </a:ln>
        </p:spPr>
        <p:txBody>
          <a:bodyPr lIns="0" tIns="0" rIns="0" bIns="0" anchor="b" anchorCtr="0">
            <a:noAutofit/>
          </a:bodyPr>
          <a:lstStyle/>
          <a:p>
            <a:pPr marL="0" marR="0" lvl="0" indent="0" algn="l" rtl="0">
              <a:spcBef>
                <a:spcPts val="0"/>
              </a:spcBef>
              <a:buSzPct val="25000"/>
              <a:buNone/>
            </a:pPr>
            <a:r>
              <a:rPr lang="en-US" sz="800" b="1" i="0" u="none" strike="noStrike" cap="none" baseline="0" dirty="0" err="1" smtClean="0">
                <a:solidFill>
                  <a:srgbClr val="5F5046"/>
                </a:solidFill>
                <a:latin typeface="Arial"/>
                <a:ea typeface="Arial"/>
                <a:cs typeface="Arial"/>
                <a:sym typeface="Arial"/>
              </a:rPr>
              <a:t>Mannersdorf</a:t>
            </a:r>
            <a:r>
              <a:rPr lang="en-US" sz="800" b="1" i="0" u="none" strike="noStrike" cap="none" baseline="0" dirty="0" smtClean="0">
                <a:solidFill>
                  <a:srgbClr val="5F5046"/>
                </a:solidFill>
                <a:latin typeface="Arial"/>
                <a:ea typeface="Arial"/>
                <a:cs typeface="Arial"/>
                <a:sym typeface="Arial"/>
              </a:rPr>
              <a:t>, April 2017</a:t>
            </a:r>
            <a:endParaRPr lang="en-US" sz="800" b="1" i="0" u="none" strike="noStrike" cap="none" baseline="0" dirty="0">
              <a:solidFill>
                <a:srgbClr val="5F5046"/>
              </a:solidFill>
              <a:latin typeface="Arial"/>
              <a:ea typeface="Arial"/>
              <a:cs typeface="Arial"/>
              <a:sym typeface="Arial"/>
            </a:endParaRPr>
          </a:p>
        </p:txBody>
      </p:sp>
      <p:sp>
        <p:nvSpPr>
          <p:cNvPr id="15" name="Shape 15"/>
          <p:cNvSpPr txBox="1"/>
          <p:nvPr/>
        </p:nvSpPr>
        <p:spPr>
          <a:xfrm>
            <a:off x="5709083" y="6491685"/>
            <a:ext cx="1656300" cy="165599"/>
          </a:xfrm>
          <a:prstGeom prst="rect">
            <a:avLst/>
          </a:prstGeom>
          <a:noFill/>
          <a:ln>
            <a:noFill/>
          </a:ln>
        </p:spPr>
        <p:txBody>
          <a:bodyPr lIns="0" tIns="0" rIns="0" bIns="0" anchor="b" anchorCtr="0">
            <a:noAutofit/>
          </a:bodyPr>
          <a:lstStyle/>
          <a:p>
            <a:pPr marL="0" marR="0" lvl="0" indent="0" algn="r" rtl="0">
              <a:spcBef>
                <a:spcPts val="0"/>
              </a:spcBef>
              <a:buSzPct val="25000"/>
              <a:buNone/>
            </a:pPr>
            <a:r>
              <a:rPr lang="en-US" sz="800" b="1" i="0" u="none" strike="noStrike" cap="none" baseline="0">
                <a:solidFill>
                  <a:srgbClr val="AA1E2D"/>
                </a:solidFill>
                <a:latin typeface="Arial"/>
                <a:ea typeface="Arial"/>
                <a:cs typeface="Arial"/>
                <a:sym typeface="Arial"/>
              </a:rPr>
              <a:t>FOR INTERNAL USE ONLY</a:t>
            </a:r>
          </a:p>
        </p:txBody>
      </p:sp>
      <p:sp>
        <p:nvSpPr>
          <p:cNvPr id="16" name="Shape 16"/>
          <p:cNvSpPr txBox="1">
            <a:spLocks noGrp="1"/>
          </p:cNvSpPr>
          <p:nvPr>
            <p:ph type="body" idx="1"/>
          </p:nvPr>
        </p:nvSpPr>
        <p:spPr>
          <a:xfrm>
            <a:off x="523850" y="1890375"/>
            <a:ext cx="8858099" cy="4414500"/>
          </a:xfrm>
          <a:prstGeom prst="rect">
            <a:avLst/>
          </a:prstGeom>
          <a:noFill/>
          <a:ln>
            <a:noFill/>
          </a:ln>
        </p:spPr>
        <p:txBody>
          <a:bodyPr lIns="91425" tIns="91425" rIns="91425" bIns="91425" anchor="t" anchorCtr="0"/>
          <a:lstStyle>
            <a:lvl1pPr rtl="0">
              <a:spcBef>
                <a:spcPts val="0"/>
              </a:spcBef>
              <a:buClr>
                <a:srgbClr val="AA1E2D"/>
              </a:buClr>
              <a:buSzPct val="100000"/>
              <a:buChar char="●"/>
              <a:defRPr sz="2000">
                <a:solidFill>
                  <a:schemeClr val="dk1"/>
                </a:solidFill>
              </a:defRPr>
            </a:lvl1pPr>
            <a:lvl2pPr rtl="0">
              <a:spcBef>
                <a:spcPts val="0"/>
              </a:spcBef>
              <a:buClr>
                <a:srgbClr val="AA1E2D"/>
              </a:buClr>
              <a:buSzPct val="100000"/>
              <a:buChar char="○"/>
              <a:defRPr sz="1800">
                <a:solidFill>
                  <a:schemeClr val="dk1"/>
                </a:solidFill>
              </a:defRPr>
            </a:lvl2pPr>
            <a:lvl3pPr rtl="0">
              <a:spcBef>
                <a:spcPts val="0"/>
              </a:spcBef>
              <a:buClr>
                <a:srgbClr val="AA1E2D"/>
              </a:buClr>
              <a:buSzPct val="100000"/>
              <a:buChar char="■"/>
              <a:defRPr sz="1600">
                <a:solidFill>
                  <a:schemeClr val="dk1"/>
                </a:solidFill>
              </a:defRPr>
            </a:lvl3pPr>
            <a:lvl4pPr rtl="0">
              <a:spcBef>
                <a:spcPts val="0"/>
              </a:spcBef>
              <a:buClr>
                <a:srgbClr val="AA1E2D"/>
              </a:buClr>
              <a:buChar char="●"/>
              <a:defRPr>
                <a:solidFill>
                  <a:schemeClr val="dk1"/>
                </a:solidFill>
              </a:defRPr>
            </a:lvl4pPr>
            <a:lvl5pPr rtl="0">
              <a:spcBef>
                <a:spcPts val="0"/>
              </a:spcBef>
              <a:buClr>
                <a:srgbClr val="AA1E2D"/>
              </a:buClr>
              <a:buSzPct val="100000"/>
              <a:buChar char="○"/>
              <a:defRPr sz="1200">
                <a:solidFill>
                  <a:schemeClr val="dk1"/>
                </a:solidFill>
              </a:defRPr>
            </a:lvl5pPr>
            <a:lvl6pPr rtl="0">
              <a:spcBef>
                <a:spcPts val="0"/>
              </a:spcBef>
              <a:buClr>
                <a:schemeClr val="dk1"/>
              </a:buClr>
              <a:buSzPct val="100000"/>
              <a:buChar char="■"/>
              <a:defRPr sz="2000">
                <a:solidFill>
                  <a:schemeClr val="dk1"/>
                </a:solidFill>
              </a:defRPr>
            </a:lvl6pPr>
            <a:lvl7pPr rtl="0">
              <a:spcBef>
                <a:spcPts val="0"/>
              </a:spcBef>
              <a:buClr>
                <a:schemeClr val="dk1"/>
              </a:buClr>
              <a:buSzPct val="100000"/>
              <a:buChar char="●"/>
              <a:defRPr sz="2000">
                <a:solidFill>
                  <a:schemeClr val="dk1"/>
                </a:solidFill>
              </a:defRPr>
            </a:lvl7pPr>
            <a:lvl8pPr rtl="0">
              <a:spcBef>
                <a:spcPts val="0"/>
              </a:spcBef>
              <a:buClr>
                <a:schemeClr val="dk1"/>
              </a:buClr>
              <a:buSzPct val="100000"/>
              <a:buChar char="○"/>
              <a:defRPr sz="2000">
                <a:solidFill>
                  <a:schemeClr val="dk1"/>
                </a:solidFill>
              </a:defRPr>
            </a:lvl8pPr>
            <a:lvl9pPr>
              <a:spcBef>
                <a:spcPts val="0"/>
              </a:spcBef>
              <a:buClr>
                <a:schemeClr val="dk1"/>
              </a:buClr>
              <a:buSzPct val="100000"/>
              <a:buChar char="■"/>
              <a:defRPr sz="2000">
                <a:solidFill>
                  <a:schemeClr val="dk1"/>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2" r:id="rId2"/>
    <p:sldLayoutId id="2147483657" r:id="rId3"/>
    <p:sldLayoutId id="2147483658" r:id="rId4"/>
    <p:sldLayoutId id="2147483667" r:id="rId5"/>
  </p:sldLayoutIdLst>
  <p:hf hd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8">
            <a:alphaModFix/>
          </a:blip>
          <a:stretch>
            <a:fillRect/>
          </a:stretch>
        </a:blipFill>
        <a:effectLst/>
      </p:bgPr>
    </p:bg>
    <p:spTree>
      <p:nvGrpSpPr>
        <p:cNvPr id="1" name="Shape 191"/>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Lst>
  <p:hf hd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13.jpeg"/></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ctrTitle"/>
          </p:nvPr>
        </p:nvSpPr>
        <p:spPr>
          <a:xfrm>
            <a:off x="452439" y="3700078"/>
            <a:ext cx="8929686" cy="1133078"/>
          </a:xfrm>
          <a:prstGeom prst="rect">
            <a:avLst/>
          </a:prstGeom>
          <a:noFill/>
          <a:ln>
            <a:noFill/>
          </a:ln>
        </p:spPr>
        <p:txBody>
          <a:bodyPr lIns="0" tIns="0" rIns="0" bIns="0" anchor="t" anchorCtr="0">
            <a:noAutofit/>
          </a:bodyPr>
          <a:lstStyle/>
          <a:p>
            <a:pPr marL="0" marR="0" lvl="0" indent="0" algn="l" rtl="0">
              <a:lnSpc>
                <a:spcPct val="95000"/>
              </a:lnSpc>
              <a:spcBef>
                <a:spcPts val="0"/>
              </a:spcBef>
              <a:buClr>
                <a:schemeClr val="dk1"/>
              </a:buClr>
              <a:buSzPct val="25000"/>
              <a:buFont typeface="Arial"/>
              <a:buNone/>
            </a:pPr>
            <a:r>
              <a:rPr lang="en-US" b="1" dirty="0" err="1" smtClean="0"/>
              <a:t>Jahresbericht</a:t>
            </a:r>
            <a:r>
              <a:rPr lang="en-US" b="1" dirty="0" smtClean="0"/>
              <a:t> 2016</a:t>
            </a:r>
            <a:endParaRPr lang="en-US" sz="3600" b="1" i="0" u="none" strike="noStrike" cap="none" baseline="0" dirty="0">
              <a:solidFill>
                <a:schemeClr val="dk1"/>
              </a:solidFill>
              <a:latin typeface="Arial"/>
              <a:ea typeface="Arial"/>
              <a:cs typeface="Arial"/>
              <a:sym typeface="Arial"/>
            </a:endParaRPr>
          </a:p>
        </p:txBody>
      </p:sp>
      <p:sp>
        <p:nvSpPr>
          <p:cNvPr id="75" name="Shape 75"/>
          <p:cNvSpPr txBox="1">
            <a:spLocks noGrp="1"/>
          </p:cNvSpPr>
          <p:nvPr>
            <p:ph type="subTitle" idx="1"/>
          </p:nvPr>
        </p:nvSpPr>
        <p:spPr>
          <a:xfrm>
            <a:off x="452437" y="4879207"/>
            <a:ext cx="6696805" cy="1538124"/>
          </a:xfrm>
          <a:prstGeom prst="rect">
            <a:avLst/>
          </a:prstGeom>
          <a:noFill/>
          <a:ln>
            <a:noFill/>
          </a:ln>
        </p:spPr>
        <p:txBody>
          <a:bodyPr lIns="0" tIns="0" rIns="0" bIns="0" anchor="t" anchorCtr="0">
            <a:noAutofit/>
          </a:bodyPr>
          <a:lstStyle/>
          <a:p>
            <a:pPr marL="0" marR="0" lvl="0" indent="0" algn="l" rtl="0">
              <a:spcBef>
                <a:spcPts val="0"/>
              </a:spcBef>
              <a:buClr>
                <a:schemeClr val="accent1"/>
              </a:buClr>
              <a:buSzPct val="25000"/>
              <a:buFont typeface="Arial"/>
              <a:buNone/>
            </a:pPr>
            <a:r>
              <a:rPr lang="en-US" sz="2000" b="0" i="0" u="none" strike="noStrike" cap="none" baseline="0" dirty="0" err="1" smtClean="0">
                <a:solidFill>
                  <a:schemeClr val="dk1"/>
                </a:solidFill>
                <a:latin typeface="Arial"/>
                <a:ea typeface="Arial"/>
                <a:cs typeface="Arial"/>
                <a:sym typeface="Arial"/>
              </a:rPr>
              <a:t>Werk</a:t>
            </a:r>
            <a:r>
              <a:rPr lang="en-US" sz="2000" b="0" i="0" u="none" strike="noStrike" cap="none" baseline="0" dirty="0" smtClean="0">
                <a:solidFill>
                  <a:schemeClr val="dk1"/>
                </a:solidFill>
                <a:latin typeface="Arial"/>
                <a:ea typeface="Arial"/>
                <a:cs typeface="Arial"/>
                <a:sym typeface="Arial"/>
              </a:rPr>
              <a:t> </a:t>
            </a:r>
            <a:r>
              <a:rPr lang="en-US" sz="2000" b="0" i="0" u="none" strike="noStrike" cap="none" baseline="0" dirty="0" err="1" smtClean="0">
                <a:solidFill>
                  <a:schemeClr val="dk1"/>
                </a:solidFill>
                <a:latin typeface="Arial"/>
                <a:ea typeface="Arial"/>
                <a:cs typeface="Arial"/>
                <a:sym typeface="Arial"/>
              </a:rPr>
              <a:t>Mannersdorf</a:t>
            </a:r>
            <a:endParaRPr lang="en-US" sz="2000" b="0" i="0" u="none" strike="noStrike" cap="none" baseline="0" dirty="0">
              <a:solidFill>
                <a:schemeClr val="dk1"/>
              </a:solidFill>
              <a:latin typeface="Arial"/>
              <a:ea typeface="Arial"/>
              <a:cs typeface="Arial"/>
              <a:sym typeface="Arial"/>
            </a:endParaRPr>
          </a:p>
        </p:txBody>
      </p:sp>
      <p:sp>
        <p:nvSpPr>
          <p:cNvPr id="5" name="Foliennummernplatzhalter 4"/>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800" b="0" i="0" u="none" strike="noStrike" cap="none" baseline="0" smtClean="0">
                <a:solidFill>
                  <a:schemeClr val="dk1"/>
                </a:solidFill>
                <a:latin typeface="Arial"/>
                <a:ea typeface="Arial"/>
                <a:cs typeface="Arial"/>
                <a:sym typeface="Arial"/>
              </a:rPr>
              <a:pPr marL="0" marR="0" lvl="0" indent="0" algn="r" rtl="0">
                <a:spcBef>
                  <a:spcPts val="0"/>
                </a:spcBef>
                <a:buSzPct val="25000"/>
                <a:buNone/>
              </a:pPr>
              <a:t>1</a:t>
            </a:fld>
            <a:endParaRPr lang="en-US" sz="800" b="0" i="0" u="none" strike="noStrike" cap="none" baseline="0">
              <a:solidFill>
                <a:schemeClr val="dk1"/>
              </a:solidFill>
              <a:latin typeface="Arial"/>
              <a:ea typeface="Arial"/>
              <a:cs typeface="Arial"/>
              <a:sym typeface="Arial"/>
            </a:endParaRPr>
          </a:p>
        </p:txBody>
      </p:sp>
      <p:sp>
        <p:nvSpPr>
          <p:cNvPr id="7" name="Bildplatzhalter 6"/>
          <p:cNvSpPr>
            <a:spLocks noGrp="1"/>
          </p:cNvSpPr>
          <p:nvPr>
            <p:ph type="pic" idx="2"/>
          </p:nvPr>
        </p:nvSpPr>
        <p:spPr/>
      </p:sp>
      <p:pic>
        <p:nvPicPr>
          <p:cNvPr id="6" name="Picture 35" descr="_D2C9015_Größe ändern"/>
          <p:cNvPicPr>
            <a:picLocks noChangeAspect="1" noChangeArrowheads="1"/>
          </p:cNvPicPr>
          <p:nvPr/>
        </p:nvPicPr>
        <p:blipFill>
          <a:blip r:embed="rId3" cstate="screen"/>
          <a:srcRect t="14437" b="26859"/>
          <a:stretch>
            <a:fillRect/>
          </a:stretch>
        </p:blipFill>
        <p:spPr bwMode="auto">
          <a:xfrm>
            <a:off x="0" y="-459432"/>
            <a:ext cx="9906000" cy="3888432"/>
          </a:xfrm>
          <a:prstGeom prst="rect">
            <a:avLst/>
          </a:prstGeom>
          <a:noFill/>
          <a:ln w="9525">
            <a:noFill/>
            <a:miter lim="800000"/>
            <a:headEnd/>
            <a:tailEnd/>
          </a:ln>
        </p:spPr>
      </p:pic>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feld 15"/>
          <p:cNvSpPr txBox="1"/>
          <p:nvPr/>
        </p:nvSpPr>
        <p:spPr>
          <a:xfrm>
            <a:off x="194472" y="5877272"/>
            <a:ext cx="5772641" cy="861774"/>
          </a:xfrm>
          <a:prstGeom prst="rect">
            <a:avLst/>
          </a:prstGeom>
          <a:solidFill>
            <a:schemeClr val="bg2">
              <a:lumMod val="40000"/>
              <a:lumOff val="60000"/>
            </a:schemeClr>
          </a:solidFill>
        </p:spPr>
        <p:txBody>
          <a:bodyPr wrap="square" rtlCol="0">
            <a:spAutoFit/>
          </a:bodyPr>
          <a:lstStyle/>
          <a:p>
            <a:pPr marL="285750" indent="-285750">
              <a:buAutoNum type="romanUcPeriod"/>
            </a:pPr>
            <a:r>
              <a:rPr lang="de-DE" sz="1000" b="1" dirty="0" smtClean="0"/>
              <a:t>Verpflichtungen der Lafarge</a:t>
            </a:r>
          </a:p>
          <a:p>
            <a:pPr marL="285750" indent="-285750"/>
            <a:r>
              <a:rPr lang="de-DE" sz="1000" dirty="0" smtClean="0"/>
              <a:t>5. Lafarge führt kontinuierliche Quecksilbermessungen am Kamin durch und sichert die Einhaltung eines Grenzwertes für die Hg-Emissionen entsprechend dem Ist-Szenario in der UVP (0,037 mg/Nm³ Hg im Abgas) als Tagesmittelwert zu. Es wird ein TMW von 0,030 mg/Nm³ Hg im Abgas angestrebt.</a:t>
            </a:r>
            <a:endParaRPr lang="de-AT" sz="1000" dirty="0"/>
          </a:p>
        </p:txBody>
      </p:sp>
      <p:graphicFrame>
        <p:nvGraphicFramePr>
          <p:cNvPr id="14" name="Tabelle 13"/>
          <p:cNvGraphicFramePr>
            <a:graphicFrameLocks noGrp="1"/>
          </p:cNvGraphicFramePr>
          <p:nvPr/>
        </p:nvGraphicFramePr>
        <p:xfrm>
          <a:off x="2690749" y="4221089"/>
          <a:ext cx="4430183" cy="1548765"/>
        </p:xfrm>
        <a:graphic>
          <a:graphicData uri="http://schemas.openxmlformats.org/drawingml/2006/table">
            <a:tbl>
              <a:tblPr/>
              <a:tblGrid>
                <a:gridCol w="825500"/>
                <a:gridCol w="825500"/>
                <a:gridCol w="567531"/>
                <a:gridCol w="464344"/>
                <a:gridCol w="412750"/>
                <a:gridCol w="412750"/>
                <a:gridCol w="921808"/>
              </a:tblGrid>
              <a:tr h="200025">
                <a:tc>
                  <a:txBody>
                    <a:bodyPr/>
                    <a:lstStyle/>
                    <a:p>
                      <a:pPr algn="l" fontAlgn="b"/>
                      <a:endParaRPr lang="de-AT" sz="1100" b="0" i="0" u="none" strike="noStrike" dirty="0">
                        <a:solidFill>
                          <a:srgbClr val="000000"/>
                        </a:solidFill>
                        <a:latin typeface="Calibri"/>
                      </a:endParaRPr>
                    </a:p>
                  </a:txBody>
                  <a:tcPr marL="10319" marR="10319"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de-AT" sz="1100" b="0" i="0" u="none" strike="noStrike">
                        <a:solidFill>
                          <a:srgbClr val="000000"/>
                        </a:solidFill>
                        <a:latin typeface="Calibri"/>
                      </a:endParaRPr>
                    </a:p>
                  </a:txBody>
                  <a:tcPr marL="10319" marR="10319" marT="9525" marB="0" anchor="b">
                    <a:lnL>
                      <a:noFill/>
                    </a:lnL>
                    <a:lnR>
                      <a:noFill/>
                    </a:lnR>
                    <a:lnT>
                      <a:noFill/>
                    </a:lnT>
                    <a:lnB w="12700" cap="flat" cmpd="sng" algn="ctr">
                      <a:solidFill>
                        <a:srgbClr val="000000"/>
                      </a:solidFill>
                      <a:prstDash val="solid"/>
                      <a:round/>
                      <a:headEnd type="none" w="med" len="med"/>
                      <a:tailEnd type="none" w="med" len="med"/>
                    </a:lnB>
                  </a:tcPr>
                </a:tc>
                <a:tc gridSpan="4">
                  <a:txBody>
                    <a:bodyPr/>
                    <a:lstStyle/>
                    <a:p>
                      <a:pPr algn="ctr" fontAlgn="b"/>
                      <a:r>
                        <a:rPr lang="de-AT" sz="900" b="0" i="0" u="none" strike="noStrike" dirty="0">
                          <a:solidFill>
                            <a:srgbClr val="000000"/>
                          </a:solidFill>
                          <a:latin typeface="Calibri"/>
                        </a:rPr>
                        <a:t>Werte in µg/Nm3</a:t>
                      </a:r>
                    </a:p>
                  </a:txBody>
                  <a:tcPr marL="10319" marR="10319" marT="9525"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de-AT"/>
                    </a:p>
                  </a:txBody>
                  <a:tcPr/>
                </a:tc>
                <a:tc hMerge="1">
                  <a:txBody>
                    <a:bodyPr/>
                    <a:lstStyle/>
                    <a:p>
                      <a:endParaRPr lang="de-AT"/>
                    </a:p>
                  </a:txBody>
                  <a:tcPr/>
                </a:tc>
                <a:tc hMerge="1">
                  <a:txBody>
                    <a:bodyPr/>
                    <a:lstStyle/>
                    <a:p>
                      <a:endParaRPr lang="de-AT"/>
                    </a:p>
                  </a:txBody>
                  <a:tcPr/>
                </a:tc>
                <a:tc>
                  <a:txBody>
                    <a:bodyPr/>
                    <a:lstStyle/>
                    <a:p>
                      <a:pPr algn="l" fontAlgn="b"/>
                      <a:endParaRPr lang="de-AT" sz="1100" b="0" i="0" u="none" strike="noStrike" dirty="0">
                        <a:solidFill>
                          <a:srgbClr val="000000"/>
                        </a:solidFill>
                        <a:latin typeface="Calibri"/>
                      </a:endParaRPr>
                    </a:p>
                  </a:txBody>
                  <a:tcPr marL="10319" marR="10319" marT="9525" marB="0" anchor="b">
                    <a:lnL>
                      <a:noFill/>
                    </a:lnL>
                    <a:lnR>
                      <a:noFill/>
                    </a:lnR>
                    <a:lnT>
                      <a:noFill/>
                    </a:lnT>
                    <a:lnB w="12700" cap="flat" cmpd="sng" algn="ctr">
                      <a:solidFill>
                        <a:srgbClr val="000000"/>
                      </a:solidFill>
                      <a:prstDash val="solid"/>
                      <a:round/>
                      <a:headEnd type="none" w="med" len="med"/>
                      <a:tailEnd type="none" w="med" len="med"/>
                    </a:lnB>
                  </a:tcPr>
                </a:tc>
              </a:tr>
              <a:tr h="200025">
                <a:tc gridSpan="2">
                  <a:txBody>
                    <a:bodyPr/>
                    <a:lstStyle/>
                    <a:p>
                      <a:pPr algn="ctr" fontAlgn="b"/>
                      <a:r>
                        <a:rPr lang="de-AT" sz="1100" b="0" i="0" u="none" strike="noStrike">
                          <a:solidFill>
                            <a:srgbClr val="000000"/>
                          </a:solidFill>
                          <a:latin typeface="Calibri"/>
                        </a:rPr>
                        <a:t> </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AT"/>
                    </a:p>
                  </a:txBody>
                  <a:tcPr/>
                </a:tc>
                <a:tc gridSpan="2">
                  <a:txBody>
                    <a:bodyPr/>
                    <a:lstStyle/>
                    <a:p>
                      <a:pPr algn="ctr" fontAlgn="b"/>
                      <a:r>
                        <a:rPr lang="de-AT" sz="1000" b="1" i="0" u="none" strike="noStrike" dirty="0" smtClean="0">
                          <a:solidFill>
                            <a:srgbClr val="000000"/>
                          </a:solidFill>
                          <a:latin typeface="Arial"/>
                        </a:rPr>
                        <a:t>2015</a:t>
                      </a:r>
                      <a:endParaRPr lang="de-AT" sz="1000" b="1" i="0" u="none" strike="noStrike" dirty="0">
                        <a:solidFill>
                          <a:srgbClr val="000000"/>
                        </a:solidFill>
                        <a:latin typeface="Arial"/>
                      </a:endParaRPr>
                    </a:p>
                  </a:txBody>
                  <a:tcPr marL="10319" marR="1031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AT"/>
                    </a:p>
                  </a:txBody>
                  <a:tcPr/>
                </a:tc>
                <a:tc gridSpan="2">
                  <a:txBody>
                    <a:bodyPr/>
                    <a:lstStyle/>
                    <a:p>
                      <a:pPr algn="ctr" fontAlgn="b"/>
                      <a:r>
                        <a:rPr lang="de-AT" sz="1000" b="1" i="0" u="none" strike="noStrike" dirty="0" smtClean="0">
                          <a:solidFill>
                            <a:srgbClr val="000000"/>
                          </a:solidFill>
                          <a:latin typeface="Arial"/>
                        </a:rPr>
                        <a:t>2016</a:t>
                      </a:r>
                      <a:endParaRPr lang="de-AT" sz="1000" b="1" i="0" u="none" strike="noStrike" dirty="0">
                        <a:solidFill>
                          <a:srgbClr val="000000"/>
                        </a:solidFill>
                        <a:latin typeface="Arial"/>
                      </a:endParaRPr>
                    </a:p>
                  </a:txBody>
                  <a:tcPr marL="10319" marR="1031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AT"/>
                    </a:p>
                  </a:txBody>
                  <a:tcPr/>
                </a:tc>
                <a:tc>
                  <a:txBody>
                    <a:bodyPr/>
                    <a:lstStyle/>
                    <a:p>
                      <a:pPr algn="ctr" fontAlgn="b"/>
                      <a:r>
                        <a:rPr lang="de-AT" sz="1000" b="1" i="0" u="none" strike="noStrike">
                          <a:solidFill>
                            <a:srgbClr val="000000"/>
                          </a:solidFill>
                          <a:latin typeface="Arial"/>
                        </a:rPr>
                        <a:t>Vorgabe</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014">
                <a:tc gridSpan="2">
                  <a:txBody>
                    <a:bodyPr/>
                    <a:lstStyle/>
                    <a:p>
                      <a:pPr algn="ctr" fontAlgn="b"/>
                      <a:r>
                        <a:rPr lang="de-AT" sz="1100" b="0" i="0" u="none" strike="noStrike">
                          <a:solidFill>
                            <a:srgbClr val="000000"/>
                          </a:solidFill>
                          <a:latin typeface="Calibri"/>
                        </a:rPr>
                        <a:t>Grenzwert</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AT"/>
                    </a:p>
                  </a:txBody>
                  <a:tcPr/>
                </a:tc>
                <a:tc>
                  <a:txBody>
                    <a:bodyPr/>
                    <a:lstStyle/>
                    <a:p>
                      <a:pPr algn="ctr" fontAlgn="b"/>
                      <a:r>
                        <a:rPr lang="de-AT" sz="1100" b="0" i="0" u="none" strike="noStrike" dirty="0">
                          <a:solidFill>
                            <a:srgbClr val="000000"/>
                          </a:solidFill>
                          <a:latin typeface="Calibri"/>
                        </a:rPr>
                        <a:t>AVV: </a:t>
                      </a:r>
                      <a:r>
                        <a:rPr lang="de-AT" sz="1100" b="0" i="0" u="none" strike="noStrike" dirty="0" smtClean="0">
                          <a:solidFill>
                            <a:srgbClr val="000000"/>
                          </a:solidFill>
                          <a:latin typeface="Calibri"/>
                        </a:rPr>
                        <a:t>50</a:t>
                      </a:r>
                      <a:endParaRPr lang="de-AT" sz="1100" b="0" i="0" u="none" strike="noStrike" dirty="0">
                        <a:solidFill>
                          <a:srgbClr val="000000"/>
                        </a:solidFill>
                        <a:latin typeface="Calibri"/>
                      </a:endParaRPr>
                    </a:p>
                  </a:txBody>
                  <a:tcPr marL="10319" marR="1031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100" b="1" i="0" u="none" strike="noStrike" dirty="0">
                          <a:solidFill>
                            <a:srgbClr val="C00000"/>
                          </a:solidFill>
                          <a:latin typeface="Calibri"/>
                        </a:rPr>
                        <a:t>DF: </a:t>
                      </a:r>
                      <a:r>
                        <a:rPr lang="de-AT" sz="1100" b="1" i="0" u="none" strike="noStrike" dirty="0" smtClean="0">
                          <a:solidFill>
                            <a:srgbClr val="C00000"/>
                          </a:solidFill>
                          <a:latin typeface="Calibri"/>
                        </a:rPr>
                        <a:t>37</a:t>
                      </a:r>
                      <a:endParaRPr lang="de-AT" sz="1100" b="1" i="0" u="none" strike="noStrike" dirty="0">
                        <a:solidFill>
                          <a:srgbClr val="C00000"/>
                        </a:solidFill>
                        <a:latin typeface="Calibri"/>
                      </a:endParaRPr>
                    </a:p>
                  </a:txBody>
                  <a:tcPr marL="10319" marR="10319"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100" b="0" i="0" u="none" strike="noStrike" dirty="0">
                          <a:solidFill>
                            <a:srgbClr val="000000"/>
                          </a:solidFill>
                          <a:latin typeface="Calibri"/>
                        </a:rPr>
                        <a:t>3</a:t>
                      </a:r>
                      <a:r>
                        <a:rPr lang="de-AT" sz="1100" b="0" i="0" u="none" strike="noStrike" dirty="0" smtClean="0">
                          <a:solidFill>
                            <a:srgbClr val="000000"/>
                          </a:solidFill>
                          <a:latin typeface="Calibri"/>
                        </a:rPr>
                        <a:t>0</a:t>
                      </a:r>
                      <a:endParaRPr lang="de-AT" sz="1100" b="0" i="0" u="none" strike="noStrike" dirty="0">
                        <a:solidFill>
                          <a:srgbClr val="000000"/>
                        </a:solidFill>
                        <a:latin typeface="Calibri"/>
                      </a:endParaRPr>
                    </a:p>
                  </a:txBody>
                  <a:tcPr marL="10319" marR="10319"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100" b="1" i="0" u="none" strike="noStrike" dirty="0" smtClean="0">
                          <a:solidFill>
                            <a:srgbClr val="C00000"/>
                          </a:solidFill>
                          <a:latin typeface="Calibri"/>
                        </a:rPr>
                        <a:t>30</a:t>
                      </a:r>
                      <a:endParaRPr lang="de-AT" sz="1100" b="1" i="0" u="none" strike="noStrike" dirty="0">
                        <a:solidFill>
                          <a:srgbClr val="C00000"/>
                        </a:solidFill>
                        <a:latin typeface="Calibri"/>
                      </a:endParaRPr>
                    </a:p>
                  </a:txBody>
                  <a:tcPr marL="10319" marR="1031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1100" b="0" i="0" u="none" strike="noStrike">
                          <a:solidFill>
                            <a:srgbClr val="000000"/>
                          </a:solidFill>
                          <a:latin typeface="Calibri"/>
                        </a:rPr>
                        <a:t> </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025">
                <a:tc gridSpan="2">
                  <a:txBody>
                    <a:bodyPr/>
                    <a:lstStyle/>
                    <a:p>
                      <a:pPr algn="ctr" fontAlgn="b"/>
                      <a:r>
                        <a:rPr lang="de-AT" sz="1100" b="0" i="0" u="none" strike="noStrike">
                          <a:solidFill>
                            <a:srgbClr val="000000"/>
                          </a:solidFill>
                          <a:latin typeface="Calibri"/>
                        </a:rPr>
                        <a:t>Messwert</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AT"/>
                    </a:p>
                  </a:txBody>
                  <a:tcPr/>
                </a:tc>
                <a:tc>
                  <a:txBody>
                    <a:bodyPr/>
                    <a:lstStyle/>
                    <a:p>
                      <a:pPr algn="ctr" fontAlgn="b"/>
                      <a:r>
                        <a:rPr lang="de-AT" sz="1100" b="0" i="0" u="none" strike="noStrike" dirty="0" smtClean="0">
                          <a:solidFill>
                            <a:srgbClr val="000000"/>
                          </a:solidFill>
                          <a:latin typeface="Calibri"/>
                        </a:rPr>
                        <a:t>28</a:t>
                      </a:r>
                      <a:endParaRPr lang="de-AT" sz="1100" b="0" i="0" u="none" strike="noStrike" dirty="0">
                        <a:solidFill>
                          <a:srgbClr val="000000"/>
                        </a:solidFill>
                        <a:latin typeface="Calibri"/>
                      </a:endParaRPr>
                    </a:p>
                  </a:txBody>
                  <a:tcPr marL="10319" marR="1031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alpha val="65000"/>
                      </a:srgbClr>
                    </a:solidFill>
                  </a:tcPr>
                </a:tc>
                <a:tc>
                  <a:txBody>
                    <a:bodyPr/>
                    <a:lstStyle/>
                    <a:p>
                      <a:pPr algn="ctr" fontAlgn="b"/>
                      <a:r>
                        <a:rPr lang="de-AT" sz="1100" b="0" i="0" u="none" strike="noStrike" dirty="0" smtClean="0">
                          <a:solidFill>
                            <a:srgbClr val="000000"/>
                          </a:solidFill>
                          <a:latin typeface="Calibri"/>
                        </a:rPr>
                        <a:t>28</a:t>
                      </a:r>
                      <a:endParaRPr lang="de-AT" sz="1100" b="0" i="0" u="none" strike="noStrike" dirty="0">
                        <a:solidFill>
                          <a:srgbClr val="000000"/>
                        </a:solidFill>
                        <a:latin typeface="Calibri"/>
                      </a:endParaRPr>
                    </a:p>
                  </a:txBody>
                  <a:tcPr marL="10319" marR="10319"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alpha val="65000"/>
                      </a:srgbClr>
                    </a:solidFill>
                  </a:tcPr>
                </a:tc>
                <a:tc>
                  <a:txBody>
                    <a:bodyPr/>
                    <a:lstStyle/>
                    <a:p>
                      <a:pPr algn="ctr" fontAlgn="b"/>
                      <a:r>
                        <a:rPr lang="de-AT" sz="1100" b="0" i="0" u="none" strike="noStrike" dirty="0" smtClean="0">
                          <a:solidFill>
                            <a:srgbClr val="000000"/>
                          </a:solidFill>
                          <a:latin typeface="Calibri"/>
                        </a:rPr>
                        <a:t>13</a:t>
                      </a:r>
                      <a:endParaRPr lang="de-AT" sz="1100" b="0" i="0" u="none" strike="noStrike" dirty="0">
                        <a:solidFill>
                          <a:srgbClr val="000000"/>
                        </a:solidFill>
                        <a:latin typeface="Calibri"/>
                      </a:endParaRPr>
                    </a:p>
                  </a:txBody>
                  <a:tcPr marL="10319" marR="10319"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alpha val="65000"/>
                      </a:srgbClr>
                    </a:solidFill>
                  </a:tcPr>
                </a:tc>
                <a:tc>
                  <a:txBody>
                    <a:bodyPr/>
                    <a:lstStyle/>
                    <a:p>
                      <a:pPr algn="ctr" fontAlgn="b"/>
                      <a:r>
                        <a:rPr lang="de-AT" sz="1100" b="0" i="0" u="none" strike="noStrike" dirty="0" smtClean="0">
                          <a:solidFill>
                            <a:srgbClr val="000000"/>
                          </a:solidFill>
                          <a:latin typeface="Calibri"/>
                        </a:rPr>
                        <a:t>13</a:t>
                      </a:r>
                    </a:p>
                  </a:txBody>
                  <a:tcPr marL="10319" marR="1031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alpha val="65000"/>
                      </a:srgbClr>
                    </a:solidFill>
                  </a:tcPr>
                </a:tc>
                <a:tc>
                  <a:txBody>
                    <a:bodyPr/>
                    <a:lstStyle/>
                    <a:p>
                      <a:pPr algn="l" fontAlgn="b"/>
                      <a:r>
                        <a:rPr lang="de-AT" sz="1100" b="0" i="0" u="none" strike="noStrike" dirty="0">
                          <a:solidFill>
                            <a:srgbClr val="000000"/>
                          </a:solidFill>
                          <a:latin typeface="Calibri"/>
                        </a:rPr>
                        <a:t> </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gridSpan="2">
                  <a:txBody>
                    <a:bodyPr/>
                    <a:lstStyle/>
                    <a:p>
                      <a:pPr algn="ctr" fontAlgn="b"/>
                      <a:r>
                        <a:rPr lang="de-AT" sz="1100" b="0" i="0" u="none" strike="noStrike">
                          <a:solidFill>
                            <a:srgbClr val="000000"/>
                          </a:solidFill>
                          <a:latin typeface="Calibri"/>
                        </a:rPr>
                        <a:t>Anteil HMW &gt; 1 GW</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AT"/>
                    </a:p>
                  </a:txBody>
                  <a:tcPr/>
                </a:tc>
                <a:tc>
                  <a:txBody>
                    <a:bodyPr/>
                    <a:lstStyle/>
                    <a:p>
                      <a:pPr algn="ctr" fontAlgn="b"/>
                      <a:r>
                        <a:rPr lang="de-AT" sz="1100" b="0" i="0" u="none" strike="noStrike" baseline="0" dirty="0" smtClean="0">
                          <a:solidFill>
                            <a:srgbClr val="000000"/>
                          </a:solidFill>
                          <a:latin typeface="Calibri"/>
                        </a:rPr>
                        <a:t>0,5 </a:t>
                      </a:r>
                      <a:r>
                        <a:rPr lang="de-AT" sz="1100" b="0" i="0" u="none" strike="noStrike" dirty="0" smtClean="0">
                          <a:solidFill>
                            <a:srgbClr val="000000"/>
                          </a:solidFill>
                          <a:latin typeface="Calibri"/>
                        </a:rPr>
                        <a:t>%</a:t>
                      </a:r>
                      <a:endParaRPr lang="de-AT" sz="1100" b="0" i="0" u="none" strike="noStrike" dirty="0">
                        <a:solidFill>
                          <a:srgbClr val="000000"/>
                        </a:solidFill>
                        <a:latin typeface="Calibri"/>
                      </a:endParaRPr>
                    </a:p>
                  </a:txBody>
                  <a:tcPr marL="10319" marR="1031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alpha val="65000"/>
                      </a:srgbClr>
                    </a:solidFill>
                  </a:tcPr>
                </a:tc>
                <a:tc>
                  <a:txBody>
                    <a:bodyPr/>
                    <a:lstStyle/>
                    <a:p>
                      <a:pPr algn="ctr" fontAlgn="b"/>
                      <a:r>
                        <a:rPr lang="de-AT" sz="1100" b="0" i="0" u="none" strike="noStrike">
                          <a:solidFill>
                            <a:srgbClr val="000000"/>
                          </a:solidFill>
                          <a:latin typeface="Calibri"/>
                        </a:rPr>
                        <a:t> </a:t>
                      </a:r>
                    </a:p>
                  </a:txBody>
                  <a:tcPr marL="10319" marR="10319"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100" b="0" i="0" u="none" strike="noStrike" baseline="0" dirty="0" smtClean="0">
                          <a:solidFill>
                            <a:srgbClr val="000000"/>
                          </a:solidFill>
                          <a:latin typeface="Calibri"/>
                        </a:rPr>
                        <a:t>0,0 </a:t>
                      </a:r>
                      <a:r>
                        <a:rPr lang="de-AT" sz="1100" b="0" i="0" u="none" strike="noStrike" dirty="0" smtClean="0">
                          <a:solidFill>
                            <a:srgbClr val="000000"/>
                          </a:solidFill>
                          <a:latin typeface="Calibri"/>
                        </a:rPr>
                        <a:t>%</a:t>
                      </a:r>
                      <a:endParaRPr lang="de-AT" sz="1100" b="0" i="0" u="none" strike="noStrike" dirty="0">
                        <a:solidFill>
                          <a:srgbClr val="000000"/>
                        </a:solidFill>
                        <a:latin typeface="Calibri"/>
                      </a:endParaRPr>
                    </a:p>
                  </a:txBody>
                  <a:tcPr marL="10319" marR="10319"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alpha val="65000"/>
                      </a:srgbClr>
                    </a:solidFill>
                  </a:tcPr>
                </a:tc>
                <a:tc>
                  <a:txBody>
                    <a:bodyPr/>
                    <a:lstStyle/>
                    <a:p>
                      <a:pPr algn="ctr" fontAlgn="b"/>
                      <a:r>
                        <a:rPr lang="de-AT" sz="1100" b="0" i="0" u="none" strike="noStrike">
                          <a:solidFill>
                            <a:srgbClr val="000000"/>
                          </a:solidFill>
                          <a:latin typeface="Calibri"/>
                        </a:rPr>
                        <a:t> </a:t>
                      </a:r>
                    </a:p>
                  </a:txBody>
                  <a:tcPr marL="10319" marR="1031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100" b="0" i="0" u="none" strike="noStrike" dirty="0">
                          <a:solidFill>
                            <a:srgbClr val="000000"/>
                          </a:solidFill>
                          <a:latin typeface="Calibri"/>
                        </a:rPr>
                        <a:t>max. 3%/Jahr</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gridSpan="2">
                  <a:txBody>
                    <a:bodyPr/>
                    <a:lstStyle/>
                    <a:p>
                      <a:pPr algn="ctr" fontAlgn="b"/>
                      <a:r>
                        <a:rPr lang="de-AT" sz="1100" b="0" i="0" u="none" strike="noStrike">
                          <a:solidFill>
                            <a:srgbClr val="000000"/>
                          </a:solidFill>
                          <a:latin typeface="Calibri"/>
                        </a:rPr>
                        <a:t>Anzahl HMW &gt; 2 GW</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AT"/>
                    </a:p>
                  </a:txBody>
                  <a:tcPr/>
                </a:tc>
                <a:tc>
                  <a:txBody>
                    <a:bodyPr/>
                    <a:lstStyle/>
                    <a:p>
                      <a:pPr algn="ctr" fontAlgn="b"/>
                      <a:r>
                        <a:rPr lang="de-AT" sz="1100" b="0" i="0" u="none" strike="noStrike" dirty="0" smtClean="0">
                          <a:solidFill>
                            <a:srgbClr val="000000"/>
                          </a:solidFill>
                          <a:latin typeface="Calibri"/>
                        </a:rPr>
                        <a:t>0</a:t>
                      </a:r>
                      <a:endParaRPr lang="de-AT" sz="1100" b="0" i="0" u="none" strike="noStrike" dirty="0">
                        <a:solidFill>
                          <a:srgbClr val="000000"/>
                        </a:solidFill>
                        <a:latin typeface="Calibri"/>
                      </a:endParaRPr>
                    </a:p>
                  </a:txBody>
                  <a:tcPr marL="10319" marR="1031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alpha val="30000"/>
                      </a:srgbClr>
                    </a:solidFill>
                  </a:tcPr>
                </a:tc>
                <a:tc>
                  <a:txBody>
                    <a:bodyPr/>
                    <a:lstStyle/>
                    <a:p>
                      <a:pPr algn="ctr" fontAlgn="b"/>
                      <a:r>
                        <a:rPr lang="de-AT" sz="1100" b="0" i="0" u="none" strike="noStrike" dirty="0">
                          <a:solidFill>
                            <a:srgbClr val="000000"/>
                          </a:solidFill>
                          <a:latin typeface="Calibri"/>
                        </a:rPr>
                        <a:t> </a:t>
                      </a:r>
                    </a:p>
                  </a:txBody>
                  <a:tcPr marL="10319" marR="10319"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100" b="0" i="0" u="none" strike="noStrike" dirty="0">
                          <a:solidFill>
                            <a:srgbClr val="000000"/>
                          </a:solidFill>
                          <a:latin typeface="Calibri"/>
                        </a:rPr>
                        <a:t>0</a:t>
                      </a:r>
                    </a:p>
                  </a:txBody>
                  <a:tcPr marL="10319" marR="10319"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alpha val="30000"/>
                      </a:srgbClr>
                    </a:solidFill>
                  </a:tcPr>
                </a:tc>
                <a:tc>
                  <a:txBody>
                    <a:bodyPr/>
                    <a:lstStyle/>
                    <a:p>
                      <a:pPr algn="ctr" fontAlgn="b"/>
                      <a:r>
                        <a:rPr lang="de-AT" sz="1100" b="0" i="0" u="none" strike="noStrike">
                          <a:solidFill>
                            <a:srgbClr val="000000"/>
                          </a:solidFill>
                          <a:latin typeface="Calibri"/>
                        </a:rPr>
                        <a:t> </a:t>
                      </a:r>
                    </a:p>
                  </a:txBody>
                  <a:tcPr marL="10319" marR="1031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100" b="0" i="0" u="none" strike="noStrike" dirty="0" smtClean="0">
                          <a:solidFill>
                            <a:srgbClr val="000000"/>
                          </a:solidFill>
                          <a:latin typeface="Calibri"/>
                        </a:rPr>
                        <a:t>0</a:t>
                      </a:r>
                      <a:endParaRPr lang="de-AT" sz="1100" b="0" i="0" u="none" strike="noStrike" dirty="0">
                        <a:solidFill>
                          <a:srgbClr val="000000"/>
                        </a:solidFill>
                        <a:latin typeface="Calibri"/>
                      </a:endParaRP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025">
                <a:tc gridSpan="2">
                  <a:txBody>
                    <a:bodyPr/>
                    <a:lstStyle/>
                    <a:p>
                      <a:pPr algn="ctr" fontAlgn="b"/>
                      <a:r>
                        <a:rPr lang="de-AT" sz="1100" b="0" i="0" u="none" strike="noStrike">
                          <a:solidFill>
                            <a:srgbClr val="000000"/>
                          </a:solidFill>
                          <a:latin typeface="Calibri"/>
                        </a:rPr>
                        <a:t>Anzahl TMW &gt; 1 GW</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AT"/>
                    </a:p>
                  </a:txBody>
                  <a:tcPr/>
                </a:tc>
                <a:tc>
                  <a:txBody>
                    <a:bodyPr/>
                    <a:lstStyle/>
                    <a:p>
                      <a:pPr algn="ctr" fontAlgn="b"/>
                      <a:r>
                        <a:rPr lang="de-AT" sz="1100" b="0" i="0" u="none" strike="noStrike" dirty="0">
                          <a:solidFill>
                            <a:srgbClr val="000000"/>
                          </a:solidFill>
                          <a:latin typeface="Calibri"/>
                        </a:rPr>
                        <a:t>0</a:t>
                      </a:r>
                    </a:p>
                  </a:txBody>
                  <a:tcPr marL="10319" marR="1031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alpha val="30000"/>
                      </a:srgbClr>
                    </a:solidFill>
                  </a:tcPr>
                </a:tc>
                <a:tc>
                  <a:txBody>
                    <a:bodyPr/>
                    <a:lstStyle/>
                    <a:p>
                      <a:pPr algn="ctr" fontAlgn="b"/>
                      <a:r>
                        <a:rPr lang="de-AT" sz="1100" b="0" i="0" u="none" strike="noStrike" dirty="0" smtClean="0">
                          <a:solidFill>
                            <a:srgbClr val="000000"/>
                          </a:solidFill>
                          <a:latin typeface="Calibri"/>
                        </a:rPr>
                        <a:t>0</a:t>
                      </a:r>
                      <a:endParaRPr lang="de-AT" sz="1100" b="0" i="0" u="none" strike="noStrike" dirty="0">
                        <a:solidFill>
                          <a:srgbClr val="000000"/>
                        </a:solidFill>
                        <a:latin typeface="Calibri"/>
                      </a:endParaRPr>
                    </a:p>
                  </a:txBody>
                  <a:tcPr marL="10319" marR="10319"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alpha val="30000"/>
                      </a:srgbClr>
                    </a:solidFill>
                  </a:tcPr>
                </a:tc>
                <a:tc>
                  <a:txBody>
                    <a:bodyPr/>
                    <a:lstStyle/>
                    <a:p>
                      <a:pPr algn="ctr" fontAlgn="b"/>
                      <a:r>
                        <a:rPr lang="de-AT" sz="1100" b="0" i="0" u="none" strike="noStrike" dirty="0">
                          <a:solidFill>
                            <a:srgbClr val="000000"/>
                          </a:solidFill>
                          <a:latin typeface="Calibri"/>
                        </a:rPr>
                        <a:t>0</a:t>
                      </a:r>
                    </a:p>
                  </a:txBody>
                  <a:tcPr marL="10319" marR="10319"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alpha val="65000"/>
                      </a:srgbClr>
                    </a:solidFill>
                  </a:tcPr>
                </a:tc>
                <a:tc>
                  <a:txBody>
                    <a:bodyPr/>
                    <a:lstStyle/>
                    <a:p>
                      <a:pPr algn="ctr" fontAlgn="b"/>
                      <a:r>
                        <a:rPr lang="de-AT" sz="1100" b="0" i="0" u="none" strike="noStrike" dirty="0" smtClean="0">
                          <a:solidFill>
                            <a:srgbClr val="000000"/>
                          </a:solidFill>
                          <a:latin typeface="Calibri"/>
                        </a:rPr>
                        <a:t>0</a:t>
                      </a:r>
                      <a:endParaRPr lang="de-AT" sz="1100" b="0" i="0" u="none" strike="noStrike" dirty="0">
                        <a:solidFill>
                          <a:srgbClr val="000000"/>
                        </a:solidFill>
                        <a:latin typeface="Calibri"/>
                      </a:endParaRPr>
                    </a:p>
                  </a:txBody>
                  <a:tcPr marL="10319" marR="1031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alpha val="30000"/>
                      </a:srgbClr>
                    </a:solidFill>
                  </a:tcPr>
                </a:tc>
                <a:tc>
                  <a:txBody>
                    <a:bodyPr/>
                    <a:lstStyle/>
                    <a:p>
                      <a:pPr algn="ctr" fontAlgn="b"/>
                      <a:r>
                        <a:rPr lang="de-AT" sz="1100" b="0" i="0" u="none" strike="noStrike" dirty="0">
                          <a:solidFill>
                            <a:srgbClr val="000000"/>
                          </a:solidFill>
                          <a:latin typeface="Calibri"/>
                        </a:rPr>
                        <a:t>0</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gridSpan="5">
                  <a:txBody>
                    <a:bodyPr/>
                    <a:lstStyle/>
                    <a:p>
                      <a:pPr algn="l" fontAlgn="b"/>
                      <a:r>
                        <a:rPr lang="de-AT" sz="600" b="0" i="0" u="none" strike="noStrike" dirty="0">
                          <a:solidFill>
                            <a:srgbClr val="000000"/>
                          </a:solidFill>
                          <a:latin typeface="Arial"/>
                        </a:rPr>
                        <a:t>HMW = Halbstundenmittelwerte, TMW = Tagesmittelwerte, GW = Grenzwert</a:t>
                      </a:r>
                    </a:p>
                  </a:txBody>
                  <a:tcPr marL="10319" marR="10319" marT="9525"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de-AT"/>
                    </a:p>
                  </a:txBody>
                  <a:tcPr/>
                </a:tc>
                <a:tc hMerge="1">
                  <a:txBody>
                    <a:bodyPr/>
                    <a:lstStyle/>
                    <a:p>
                      <a:endParaRPr lang="de-AT"/>
                    </a:p>
                  </a:txBody>
                  <a:tcPr/>
                </a:tc>
                <a:tc hMerge="1">
                  <a:txBody>
                    <a:bodyPr/>
                    <a:lstStyle/>
                    <a:p>
                      <a:endParaRPr lang="de-AT"/>
                    </a:p>
                  </a:txBody>
                  <a:tcPr/>
                </a:tc>
                <a:tc hMerge="1">
                  <a:txBody>
                    <a:bodyPr/>
                    <a:lstStyle/>
                    <a:p>
                      <a:endParaRPr lang="de-AT"/>
                    </a:p>
                  </a:txBody>
                  <a:tcPr/>
                </a:tc>
                <a:tc>
                  <a:txBody>
                    <a:bodyPr/>
                    <a:lstStyle/>
                    <a:p>
                      <a:pPr algn="l" fontAlgn="b"/>
                      <a:endParaRPr lang="de-AT" sz="1100" b="0" i="0" u="none" strike="noStrike">
                        <a:solidFill>
                          <a:srgbClr val="000000"/>
                        </a:solidFill>
                        <a:latin typeface="Calibri"/>
                      </a:endParaRPr>
                    </a:p>
                  </a:txBody>
                  <a:tcPr marL="10319" marR="10319"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de-AT" sz="1100" b="0" i="0" u="none" strike="noStrike" dirty="0">
                        <a:solidFill>
                          <a:srgbClr val="000000"/>
                        </a:solidFill>
                        <a:latin typeface="Calibri"/>
                      </a:endParaRPr>
                    </a:p>
                  </a:txBody>
                  <a:tcPr marL="10319" marR="10319" marT="9525" marB="0" anchor="b">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
        <p:nvSpPr>
          <p:cNvPr id="8" name="Foliennummernplatzhalter 4"/>
          <p:cNvSpPr>
            <a:spLocks noGrp="1"/>
          </p:cNvSpPr>
          <p:nvPr>
            <p:ph type="sldNum" sz="quarter" idx="11"/>
          </p:nvPr>
        </p:nvSpPr>
        <p:spPr/>
        <p:txBody>
          <a:bodyPr/>
          <a:lstStyle/>
          <a:p>
            <a:fld id="{3A8BF1B7-F75D-468A-9D9B-35E62EA4B2D4}" type="slidenum">
              <a:rPr lang="en-US"/>
              <a:pPr/>
              <a:t>10</a:t>
            </a:fld>
            <a:endParaRPr lang="en-US"/>
          </a:p>
        </p:txBody>
      </p:sp>
      <p:sp>
        <p:nvSpPr>
          <p:cNvPr id="692227" name="Rectangle 3"/>
          <p:cNvSpPr>
            <a:spLocks noGrp="1" noChangeArrowheads="1"/>
          </p:cNvSpPr>
          <p:nvPr>
            <p:ph type="body" idx="1"/>
          </p:nvPr>
        </p:nvSpPr>
        <p:spPr>
          <a:xfrm>
            <a:off x="1754645" y="764704"/>
            <a:ext cx="8151355" cy="3213187"/>
          </a:xfrm>
          <a:noFill/>
          <a:ln/>
        </p:spPr>
        <p:txBody>
          <a:bodyPr/>
          <a:lstStyle/>
          <a:p>
            <a:pPr marL="284163" indent="-284163" eaLnBrk="0" fontAlgn="b" hangingPunct="0">
              <a:buClr>
                <a:schemeClr val="tx2"/>
              </a:buClr>
              <a:buSzPct val="70000"/>
              <a:buNone/>
              <a:tabLst>
                <a:tab pos="801688" algn="l"/>
                <a:tab pos="2159000" algn="l"/>
              </a:tabLst>
            </a:pPr>
            <a:r>
              <a:rPr lang="de-AT" sz="2000" b="1" dirty="0">
                <a:cs typeface="Arial" charset="0"/>
              </a:rPr>
              <a:t>Kontinuierlich gemessene </a:t>
            </a:r>
            <a:r>
              <a:rPr lang="de-AT" sz="2000" b="1" dirty="0" smtClean="0">
                <a:cs typeface="Arial" charset="0"/>
              </a:rPr>
              <a:t>Stoffe  –  Hg </a:t>
            </a:r>
            <a:endParaRPr lang="de-AT" sz="2000" b="1"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sz="2000" dirty="0">
              <a:cs typeface="Arial" charset="0"/>
            </a:endParaRPr>
          </a:p>
          <a:p>
            <a:pPr marL="3332162" lvl="7" indent="-282575" eaLnBrk="0" fontAlgn="b" hangingPunct="0">
              <a:spcBef>
                <a:spcPct val="40000"/>
              </a:spcBef>
              <a:buClr>
                <a:schemeClr val="tx2"/>
              </a:buClr>
              <a:buFont typeface="Monotype Sorts" pitchFamily="2" charset="2"/>
              <a:buChar char="l"/>
              <a:tabLst>
                <a:tab pos="801688" algn="l"/>
                <a:tab pos="2159000" algn="l"/>
              </a:tabLst>
            </a:pPr>
            <a:endParaRPr lang="de-AT"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dirty="0">
              <a:cs typeface="Arial" charset="0"/>
            </a:endParaRPr>
          </a:p>
        </p:txBody>
      </p:sp>
      <p:sp>
        <p:nvSpPr>
          <p:cNvPr id="12" name="Textfeld 11"/>
          <p:cNvSpPr txBox="1"/>
          <p:nvPr/>
        </p:nvSpPr>
        <p:spPr>
          <a:xfrm>
            <a:off x="7917329" y="2780928"/>
            <a:ext cx="1638182" cy="369332"/>
          </a:xfrm>
          <a:prstGeom prst="rect">
            <a:avLst/>
          </a:prstGeom>
          <a:solidFill>
            <a:srgbClr val="FF6600">
              <a:alpha val="75000"/>
            </a:srgbClr>
          </a:solidFill>
        </p:spPr>
        <p:txBody>
          <a:bodyPr wrap="square" rtlCol="0">
            <a:spAutoFit/>
          </a:bodyPr>
          <a:lstStyle/>
          <a:p>
            <a:pPr algn="ctr"/>
            <a:r>
              <a:rPr lang="de-DE" sz="900" dirty="0" smtClean="0"/>
              <a:t> Kontinuierliche Hg Werte ab 15.05.2012</a:t>
            </a:r>
            <a:endParaRPr lang="de-AT" sz="900" dirty="0"/>
          </a:p>
        </p:txBody>
      </p:sp>
      <p:sp>
        <p:nvSpPr>
          <p:cNvPr id="13" name="Textfeld 12"/>
          <p:cNvSpPr txBox="1"/>
          <p:nvPr/>
        </p:nvSpPr>
        <p:spPr>
          <a:xfrm>
            <a:off x="7995338" y="1844825"/>
            <a:ext cx="1638182" cy="507831"/>
          </a:xfrm>
          <a:prstGeom prst="rect">
            <a:avLst/>
          </a:prstGeom>
          <a:noFill/>
        </p:spPr>
        <p:txBody>
          <a:bodyPr wrap="square" rtlCol="0">
            <a:spAutoFit/>
          </a:bodyPr>
          <a:lstStyle/>
          <a:p>
            <a:r>
              <a:rPr lang="de-DE" sz="900" dirty="0" smtClean="0">
                <a:solidFill>
                  <a:schemeClr val="tx2">
                    <a:lumMod val="75000"/>
                  </a:schemeClr>
                </a:solidFill>
              </a:rPr>
              <a:t>2002-2011 aus diskontinuierlichen </a:t>
            </a:r>
          </a:p>
          <a:p>
            <a:r>
              <a:rPr lang="de-DE" sz="900" dirty="0" smtClean="0">
                <a:solidFill>
                  <a:schemeClr val="tx2">
                    <a:lumMod val="75000"/>
                  </a:schemeClr>
                </a:solidFill>
              </a:rPr>
              <a:t>TÜV Messungen</a:t>
            </a:r>
            <a:endParaRPr lang="de-AT" sz="900" dirty="0">
              <a:solidFill>
                <a:schemeClr val="tx2">
                  <a:lumMod val="75000"/>
                </a:schemeClr>
              </a:solidFill>
            </a:endParaRPr>
          </a:p>
        </p:txBody>
      </p:sp>
      <p:pic>
        <p:nvPicPr>
          <p:cNvPr id="2" name="Picture 2"/>
          <p:cNvPicPr>
            <a:picLocks noChangeAspect="1" noChangeArrowheads="1"/>
          </p:cNvPicPr>
          <p:nvPr/>
        </p:nvPicPr>
        <p:blipFill>
          <a:blip r:embed="rId2" cstate="print"/>
          <a:srcRect/>
          <a:stretch>
            <a:fillRect/>
          </a:stretch>
        </p:blipFill>
        <p:spPr bwMode="auto">
          <a:xfrm>
            <a:off x="2144688" y="1268760"/>
            <a:ext cx="5583372" cy="3024336"/>
          </a:xfrm>
          <a:prstGeom prst="rect">
            <a:avLst/>
          </a:prstGeom>
          <a:noFill/>
          <a:ln w="9525">
            <a:noFill/>
            <a:miter lim="800000"/>
            <a:headEnd/>
            <a:tailEnd/>
          </a:ln>
          <a:effectLst/>
        </p:spPr>
      </p:pic>
    </p:spTree>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2227" name="Rectangle 3"/>
          <p:cNvSpPr>
            <a:spLocks noGrp="1" noChangeArrowheads="1"/>
          </p:cNvSpPr>
          <p:nvPr>
            <p:ph type="body" idx="1"/>
          </p:nvPr>
        </p:nvSpPr>
        <p:spPr>
          <a:xfrm>
            <a:off x="1754645" y="764704"/>
            <a:ext cx="8151355" cy="3213187"/>
          </a:xfrm>
          <a:noFill/>
          <a:ln/>
        </p:spPr>
        <p:txBody>
          <a:bodyPr/>
          <a:lstStyle/>
          <a:p>
            <a:pPr marL="284163" indent="-284163" eaLnBrk="0" fontAlgn="b" hangingPunct="0">
              <a:buClr>
                <a:schemeClr val="tx2"/>
              </a:buClr>
              <a:buSzPct val="70000"/>
              <a:buNone/>
              <a:tabLst>
                <a:tab pos="801688" algn="l"/>
                <a:tab pos="2159000" algn="l"/>
              </a:tabLst>
            </a:pPr>
            <a:r>
              <a:rPr lang="de-AT" sz="2000" b="1" dirty="0">
                <a:cs typeface="Arial" charset="0"/>
              </a:rPr>
              <a:t>Kontinuierlich gemessene </a:t>
            </a:r>
            <a:r>
              <a:rPr lang="de-AT" sz="2000" b="1" dirty="0" smtClean="0">
                <a:cs typeface="Arial" charset="0"/>
              </a:rPr>
              <a:t>Stoffe  –  NH3 </a:t>
            </a:r>
            <a:endParaRPr lang="de-AT" sz="2000" b="1"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sz="2000" dirty="0">
              <a:cs typeface="Arial" charset="0"/>
            </a:endParaRPr>
          </a:p>
          <a:p>
            <a:pPr marL="3332162" lvl="7" indent="-282575" eaLnBrk="0" fontAlgn="b" hangingPunct="0">
              <a:spcBef>
                <a:spcPct val="40000"/>
              </a:spcBef>
              <a:buClr>
                <a:schemeClr val="tx2"/>
              </a:buClr>
              <a:buFont typeface="Monotype Sorts" pitchFamily="2" charset="2"/>
              <a:buChar char="l"/>
              <a:tabLst>
                <a:tab pos="801688" algn="l"/>
                <a:tab pos="2159000" algn="l"/>
              </a:tabLst>
            </a:pPr>
            <a:endParaRPr lang="de-AT"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dirty="0">
              <a:cs typeface="Arial" charset="0"/>
            </a:endParaRPr>
          </a:p>
        </p:txBody>
      </p:sp>
      <p:graphicFrame>
        <p:nvGraphicFramePr>
          <p:cNvPr id="10" name="Tabelle 9"/>
          <p:cNvGraphicFramePr>
            <a:graphicFrameLocks noGrp="1"/>
          </p:cNvGraphicFramePr>
          <p:nvPr/>
        </p:nvGraphicFramePr>
        <p:xfrm>
          <a:off x="2768757" y="4696172"/>
          <a:ext cx="4278842" cy="1181100"/>
        </p:xfrm>
        <a:graphic>
          <a:graphicData uri="http://schemas.openxmlformats.org/drawingml/2006/table">
            <a:tbl>
              <a:tblPr/>
              <a:tblGrid>
                <a:gridCol w="825500"/>
                <a:gridCol w="825500"/>
                <a:gridCol w="825500"/>
                <a:gridCol w="825500"/>
                <a:gridCol w="976842"/>
              </a:tblGrid>
              <a:tr h="200025">
                <a:tc>
                  <a:txBody>
                    <a:bodyPr/>
                    <a:lstStyle/>
                    <a:p>
                      <a:pPr algn="l" fontAlgn="b"/>
                      <a:endParaRPr lang="de-AT" sz="1100" b="0" i="0" u="none" strike="noStrike" dirty="0">
                        <a:solidFill>
                          <a:srgbClr val="000000"/>
                        </a:solidFill>
                        <a:latin typeface="Calibri"/>
                      </a:endParaRPr>
                    </a:p>
                  </a:txBody>
                  <a:tcPr marL="10319" marR="10319"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de-AT" sz="1100" b="0" i="0" u="none" strike="noStrike">
                        <a:solidFill>
                          <a:srgbClr val="000000"/>
                        </a:solidFill>
                        <a:latin typeface="Calibri"/>
                      </a:endParaRPr>
                    </a:p>
                  </a:txBody>
                  <a:tcPr marL="10319" marR="10319" marT="9525" marB="0" anchor="b">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ctr" fontAlgn="b"/>
                      <a:r>
                        <a:rPr lang="de-AT" sz="900" b="0" i="0" u="none" strike="noStrike" dirty="0">
                          <a:solidFill>
                            <a:srgbClr val="000000"/>
                          </a:solidFill>
                          <a:latin typeface="Calibri"/>
                        </a:rPr>
                        <a:t>Werte in mg/Nm3</a:t>
                      </a:r>
                    </a:p>
                  </a:txBody>
                  <a:tcPr marL="10319" marR="10319" marT="9525"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de-AT"/>
                    </a:p>
                  </a:txBody>
                  <a:tcPr/>
                </a:tc>
                <a:tc>
                  <a:txBody>
                    <a:bodyPr/>
                    <a:lstStyle/>
                    <a:p>
                      <a:pPr algn="l" fontAlgn="b"/>
                      <a:r>
                        <a:rPr lang="de-AT" sz="600" b="0" i="0" u="none" strike="noStrike" dirty="0">
                          <a:solidFill>
                            <a:srgbClr val="000000"/>
                          </a:solidFill>
                          <a:latin typeface="Arial"/>
                        </a:rPr>
                        <a:t> </a:t>
                      </a:r>
                    </a:p>
                  </a:txBody>
                  <a:tcPr marL="10319" marR="10319" marT="9525" marB="0" anchor="b">
                    <a:lnL>
                      <a:noFill/>
                    </a:lnL>
                    <a:lnR>
                      <a:noFill/>
                    </a:lnR>
                    <a:lnT>
                      <a:noFill/>
                    </a:lnT>
                    <a:lnB w="12700" cap="flat" cmpd="sng" algn="ctr">
                      <a:solidFill>
                        <a:srgbClr val="000000"/>
                      </a:solidFill>
                      <a:prstDash val="solid"/>
                      <a:round/>
                      <a:headEnd type="none" w="med" len="med"/>
                      <a:tailEnd type="none" w="med" len="med"/>
                    </a:lnB>
                  </a:tcPr>
                </a:tc>
              </a:tr>
              <a:tr h="200025">
                <a:tc gridSpan="2">
                  <a:txBody>
                    <a:bodyPr/>
                    <a:lstStyle/>
                    <a:p>
                      <a:pPr algn="ctr" fontAlgn="b"/>
                      <a:r>
                        <a:rPr lang="de-AT" sz="1100" b="0" i="0" u="none" strike="noStrike" dirty="0">
                          <a:solidFill>
                            <a:srgbClr val="000000"/>
                          </a:solidFill>
                          <a:latin typeface="Calibri"/>
                        </a:rPr>
                        <a:t> </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AT"/>
                    </a:p>
                  </a:txBody>
                  <a:tcPr/>
                </a:tc>
                <a:tc>
                  <a:txBody>
                    <a:bodyPr/>
                    <a:lstStyle/>
                    <a:p>
                      <a:pPr algn="ctr" fontAlgn="b"/>
                      <a:r>
                        <a:rPr lang="de-AT" sz="1000" b="1" i="0" u="none" strike="noStrike" dirty="0" smtClean="0">
                          <a:solidFill>
                            <a:srgbClr val="000000"/>
                          </a:solidFill>
                          <a:latin typeface="Arial"/>
                        </a:rPr>
                        <a:t>2016</a:t>
                      </a:r>
                      <a:endParaRPr lang="de-AT" sz="1000" b="1" i="0" u="none" strike="noStrike" dirty="0">
                        <a:solidFill>
                          <a:srgbClr val="000000"/>
                        </a:solidFill>
                        <a:latin typeface="Arial"/>
                      </a:endParaRPr>
                    </a:p>
                  </a:txBody>
                  <a:tcPr marL="10319" marR="1031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de-AT" sz="1000" b="1" i="0" u="none" strike="noStrike" dirty="0" smtClean="0">
                          <a:solidFill>
                            <a:srgbClr val="000000"/>
                          </a:solidFill>
                          <a:latin typeface="Arial"/>
                        </a:rPr>
                        <a:t>2016</a:t>
                      </a:r>
                      <a:endParaRPr lang="de-AT" sz="1000" b="1" i="0" u="none" strike="noStrike" dirty="0">
                        <a:solidFill>
                          <a:srgbClr val="000000"/>
                        </a:solidFill>
                        <a:latin typeface="Arial"/>
                      </a:endParaRPr>
                    </a:p>
                  </a:txBody>
                  <a:tcPr marL="10319" marR="1031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de-AT" sz="1000" b="1" i="0" u="none" strike="noStrike">
                          <a:solidFill>
                            <a:srgbClr val="000000"/>
                          </a:solidFill>
                          <a:latin typeface="Arial"/>
                        </a:rPr>
                        <a:t>Vorgabe</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gridSpan="2">
                  <a:txBody>
                    <a:bodyPr/>
                    <a:lstStyle/>
                    <a:p>
                      <a:pPr algn="ctr" fontAlgn="b"/>
                      <a:r>
                        <a:rPr lang="de-AT" sz="1100" b="0" i="0" u="none" strike="noStrike">
                          <a:solidFill>
                            <a:srgbClr val="000000"/>
                          </a:solidFill>
                          <a:latin typeface="Calibri"/>
                        </a:rPr>
                        <a:t>Grenzwert</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AT"/>
                    </a:p>
                  </a:txBody>
                  <a:tcPr/>
                </a:tc>
                <a:tc>
                  <a:txBody>
                    <a:bodyPr/>
                    <a:lstStyle/>
                    <a:p>
                      <a:pPr algn="ctr" fontAlgn="b"/>
                      <a:r>
                        <a:rPr lang="de-AT" sz="1100" b="0" i="0" u="none" strike="noStrike" dirty="0" smtClean="0">
                          <a:solidFill>
                            <a:srgbClr val="000000"/>
                          </a:solidFill>
                          <a:latin typeface="Calibri"/>
                        </a:rPr>
                        <a:t>-</a:t>
                      </a:r>
                      <a:endParaRPr lang="de-AT" sz="1100" b="0" i="0" u="none" strike="noStrike" dirty="0">
                        <a:solidFill>
                          <a:srgbClr val="000000"/>
                        </a:solidFill>
                        <a:latin typeface="Calibri"/>
                      </a:endParaRPr>
                    </a:p>
                  </a:txBody>
                  <a:tcPr marL="10319" marR="1031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100" b="0" i="0" u="none" strike="noStrike" dirty="0" smtClean="0">
                          <a:solidFill>
                            <a:srgbClr val="000000"/>
                          </a:solidFill>
                          <a:latin typeface="Calibri"/>
                        </a:rPr>
                        <a:t>30/40</a:t>
                      </a:r>
                      <a:endParaRPr lang="de-AT" sz="1100" b="0" i="0" u="none" strike="noStrike" dirty="0">
                        <a:solidFill>
                          <a:srgbClr val="000000"/>
                        </a:solidFill>
                        <a:latin typeface="Calibri"/>
                      </a:endParaRPr>
                    </a:p>
                  </a:txBody>
                  <a:tcPr marL="10319" marR="1031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1100" b="0" i="0" u="none" strike="noStrike" dirty="0">
                          <a:solidFill>
                            <a:srgbClr val="000000"/>
                          </a:solidFill>
                          <a:latin typeface="Calibri"/>
                        </a:rPr>
                        <a:t> </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025">
                <a:tc gridSpan="2">
                  <a:txBody>
                    <a:bodyPr/>
                    <a:lstStyle/>
                    <a:p>
                      <a:pPr algn="ctr" fontAlgn="b"/>
                      <a:r>
                        <a:rPr lang="de-AT" sz="1100" b="0" i="0" u="none" strike="noStrike" dirty="0" smtClean="0">
                          <a:solidFill>
                            <a:srgbClr val="000000"/>
                          </a:solidFill>
                          <a:latin typeface="Calibri"/>
                        </a:rPr>
                        <a:t>Messwert</a:t>
                      </a:r>
                      <a:endParaRPr lang="de-AT" sz="1100" b="0" i="0" u="none" strike="noStrike" dirty="0">
                        <a:solidFill>
                          <a:srgbClr val="000000"/>
                        </a:solidFill>
                        <a:latin typeface="Calibri"/>
                      </a:endParaRP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AT"/>
                    </a:p>
                  </a:txBody>
                  <a:tcPr/>
                </a:tc>
                <a:tc>
                  <a:txBody>
                    <a:bodyPr/>
                    <a:lstStyle/>
                    <a:p>
                      <a:pPr algn="ctr" fontAlgn="b"/>
                      <a:r>
                        <a:rPr lang="de-AT" sz="1100" b="1" i="0" u="none" strike="noStrike" dirty="0" smtClean="0">
                          <a:solidFill>
                            <a:srgbClr val="000000"/>
                          </a:solidFill>
                          <a:latin typeface="Calibri"/>
                        </a:rPr>
                        <a:t>29</a:t>
                      </a:r>
                      <a:endParaRPr lang="de-AT" sz="1100" b="1" i="0" u="none" strike="noStrike" dirty="0">
                        <a:solidFill>
                          <a:srgbClr val="000000"/>
                        </a:solidFill>
                        <a:latin typeface="Calibri"/>
                      </a:endParaRPr>
                    </a:p>
                  </a:txBody>
                  <a:tcPr marL="10319" marR="1031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alpha val="65098"/>
                      </a:srgbClr>
                    </a:solidFill>
                  </a:tcPr>
                </a:tc>
                <a:tc>
                  <a:txBody>
                    <a:bodyPr/>
                    <a:lstStyle/>
                    <a:p>
                      <a:pPr algn="ctr" fontAlgn="b"/>
                      <a:r>
                        <a:rPr lang="de-AT" sz="1100" b="1" i="0" u="none" strike="noStrike" dirty="0" smtClean="0">
                          <a:solidFill>
                            <a:srgbClr val="000000"/>
                          </a:solidFill>
                          <a:latin typeface="Calibri"/>
                        </a:rPr>
                        <a:t>7</a:t>
                      </a:r>
                      <a:endParaRPr lang="de-AT" sz="1100" b="1" i="0" u="none" strike="noStrike" dirty="0">
                        <a:solidFill>
                          <a:srgbClr val="000000"/>
                        </a:solidFill>
                        <a:latin typeface="Calibri"/>
                      </a:endParaRPr>
                    </a:p>
                  </a:txBody>
                  <a:tcPr marL="10319" marR="1031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l" fontAlgn="b"/>
                      <a:r>
                        <a:rPr lang="de-AT" sz="1100" b="0" i="0" u="none" strike="noStrike">
                          <a:solidFill>
                            <a:srgbClr val="000000"/>
                          </a:solidFill>
                          <a:latin typeface="Calibri"/>
                        </a:rPr>
                        <a:t> </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gridSpan="2">
                  <a:txBody>
                    <a:bodyPr/>
                    <a:lstStyle/>
                    <a:p>
                      <a:pPr algn="ctr" fontAlgn="b"/>
                      <a:r>
                        <a:rPr lang="de-AT" sz="1100" b="0" i="0" u="none" strike="noStrike" dirty="0">
                          <a:solidFill>
                            <a:srgbClr val="000000"/>
                          </a:solidFill>
                          <a:latin typeface="Calibri"/>
                        </a:rPr>
                        <a:t>Anzahl TMW &gt; 1 GW</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AT"/>
                    </a:p>
                  </a:txBody>
                  <a:tcPr/>
                </a:tc>
                <a:tc>
                  <a:txBody>
                    <a:bodyPr/>
                    <a:lstStyle/>
                    <a:p>
                      <a:pPr algn="ctr" fontAlgn="b"/>
                      <a:r>
                        <a:rPr lang="de-AT" sz="1100" b="0" i="0" u="none" strike="noStrike" dirty="0">
                          <a:solidFill>
                            <a:srgbClr val="000000"/>
                          </a:solidFill>
                          <a:latin typeface="Calibri"/>
                        </a:rPr>
                        <a:t>-</a:t>
                      </a:r>
                    </a:p>
                  </a:txBody>
                  <a:tcPr marL="10319" marR="1031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de-AT" sz="1100" b="0" i="0" u="none" strike="noStrike" dirty="0" smtClean="0">
                          <a:solidFill>
                            <a:srgbClr val="000000"/>
                          </a:solidFill>
                          <a:latin typeface="Calibri"/>
                        </a:rPr>
                        <a:t>2</a:t>
                      </a:r>
                      <a:endParaRPr lang="de-AT" sz="1100" b="0" i="0" u="none" strike="noStrike" dirty="0">
                        <a:solidFill>
                          <a:srgbClr val="000000"/>
                        </a:solidFill>
                        <a:latin typeface="Calibri"/>
                      </a:endParaRPr>
                    </a:p>
                  </a:txBody>
                  <a:tcPr marL="10319" marR="1031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de-AT" sz="1100" b="0" i="0" u="none" strike="noStrike">
                          <a:solidFill>
                            <a:srgbClr val="000000"/>
                          </a:solidFill>
                          <a:latin typeface="Calibri"/>
                        </a:rPr>
                        <a:t>0</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gridSpan="4">
                  <a:txBody>
                    <a:bodyPr/>
                    <a:lstStyle/>
                    <a:p>
                      <a:pPr algn="l" fontAlgn="b"/>
                      <a:r>
                        <a:rPr lang="de-DE" sz="600" b="0" i="0" u="none" strike="noStrike">
                          <a:solidFill>
                            <a:srgbClr val="000000"/>
                          </a:solidFill>
                          <a:latin typeface="Arial"/>
                        </a:rPr>
                        <a:t>HMW = Halbstundenmittelwerte, TMW = Tagesmittelwerte, GW = Grenzwert</a:t>
                      </a:r>
                    </a:p>
                  </a:txBody>
                  <a:tcPr marL="10319" marR="10319" marT="9525"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de-AT"/>
                    </a:p>
                  </a:txBody>
                  <a:tcPr/>
                </a:tc>
                <a:tc hMerge="1">
                  <a:txBody>
                    <a:bodyPr/>
                    <a:lstStyle/>
                    <a:p>
                      <a:endParaRPr lang="de-AT"/>
                    </a:p>
                  </a:txBody>
                  <a:tcPr/>
                </a:tc>
                <a:tc hMerge="1">
                  <a:txBody>
                    <a:bodyPr/>
                    <a:lstStyle/>
                    <a:p>
                      <a:endParaRPr lang="de-AT"/>
                    </a:p>
                  </a:txBody>
                  <a:tcPr/>
                </a:tc>
                <a:tc>
                  <a:txBody>
                    <a:bodyPr/>
                    <a:lstStyle/>
                    <a:p>
                      <a:pPr algn="l" fontAlgn="b"/>
                      <a:endParaRPr lang="de-AT" sz="1100" b="0" i="0" u="none" strike="noStrike" dirty="0">
                        <a:solidFill>
                          <a:srgbClr val="000000"/>
                        </a:solidFill>
                        <a:latin typeface="Calibri"/>
                      </a:endParaRPr>
                    </a:p>
                  </a:txBody>
                  <a:tcPr marL="10319" marR="10319" marT="9525" marB="0" anchor="b">
                    <a:lnL>
                      <a:noFill/>
                    </a:lnL>
                    <a:lnR>
                      <a:noFill/>
                    </a:lnR>
                    <a:lnT w="12700" cap="flat" cmpd="sng" algn="ctr">
                      <a:solidFill>
                        <a:srgbClr val="000000"/>
                      </a:solidFill>
                      <a:prstDash val="solid"/>
                      <a:round/>
                      <a:headEnd type="none" w="med" len="med"/>
                      <a:tailEnd type="none" w="med" len="med"/>
                    </a:lnT>
                    <a:lnB>
                      <a:noFill/>
                    </a:lnB>
                  </a:tcPr>
                </a:tc>
              </a:tr>
            </a:tbl>
          </a:graphicData>
        </a:graphic>
      </p:graphicFrame>
      <p:pic>
        <p:nvPicPr>
          <p:cNvPr id="7169" name="Picture 1"/>
          <p:cNvPicPr>
            <a:picLocks noChangeAspect="1" noChangeArrowheads="1"/>
          </p:cNvPicPr>
          <p:nvPr/>
        </p:nvPicPr>
        <p:blipFill>
          <a:blip r:embed="rId2" cstate="print"/>
          <a:srcRect/>
          <a:stretch>
            <a:fillRect/>
          </a:stretch>
        </p:blipFill>
        <p:spPr bwMode="auto">
          <a:xfrm>
            <a:off x="1910662" y="1301736"/>
            <a:ext cx="5850650" cy="3135376"/>
          </a:xfrm>
          <a:prstGeom prst="rect">
            <a:avLst/>
          </a:prstGeom>
          <a:noFill/>
          <a:ln w="9525">
            <a:noFill/>
            <a:miter lim="800000"/>
            <a:headEnd/>
            <a:tailEnd/>
          </a:ln>
          <a:effectLst/>
        </p:spPr>
      </p:pic>
      <p:sp>
        <p:nvSpPr>
          <p:cNvPr id="7" name="Foliennummernplatzhalter 6"/>
          <p:cNvSpPr>
            <a:spLocks noGrp="1"/>
          </p:cNvSpPr>
          <p:nvPr>
            <p:ph type="sldNum" sz="quarter" idx="11"/>
          </p:nvPr>
        </p:nvSpPr>
        <p:spPr/>
        <p:txBody>
          <a:bodyPr/>
          <a:lstStyle/>
          <a:p>
            <a:fld id="{A9EC245D-4DC0-45C2-94ED-43F8313971FC}" type="slidenum">
              <a:rPr lang="en-US" smtClean="0"/>
              <a:pPr/>
              <a:t>11</a:t>
            </a:fld>
            <a:endParaRPr lang="en-US"/>
          </a:p>
        </p:txBody>
      </p:sp>
    </p:spTree>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Foliennummernplatzhalter 4"/>
          <p:cNvSpPr>
            <a:spLocks noGrp="1"/>
          </p:cNvSpPr>
          <p:nvPr>
            <p:ph type="sldNum" sz="quarter" idx="11"/>
          </p:nvPr>
        </p:nvSpPr>
        <p:spPr/>
        <p:txBody>
          <a:bodyPr/>
          <a:lstStyle/>
          <a:p>
            <a:fld id="{F6E2FFE4-F283-4FC1-AF79-43951380B806}" type="slidenum">
              <a:rPr lang="en-US"/>
              <a:pPr/>
              <a:t>12</a:t>
            </a:fld>
            <a:endParaRPr lang="en-US"/>
          </a:p>
        </p:txBody>
      </p:sp>
      <p:pic>
        <p:nvPicPr>
          <p:cNvPr id="6146" name="Picture 2"/>
          <p:cNvPicPr>
            <a:picLocks noChangeAspect="1" noChangeArrowheads="1"/>
          </p:cNvPicPr>
          <p:nvPr/>
        </p:nvPicPr>
        <p:blipFill>
          <a:blip r:embed="rId2" cstate="print"/>
          <a:srcRect/>
          <a:stretch>
            <a:fillRect/>
          </a:stretch>
        </p:blipFill>
        <p:spPr bwMode="auto">
          <a:xfrm>
            <a:off x="920552" y="1484784"/>
            <a:ext cx="8424936" cy="5267544"/>
          </a:xfrm>
          <a:prstGeom prst="rect">
            <a:avLst/>
          </a:prstGeom>
          <a:noFill/>
          <a:ln w="9525">
            <a:noFill/>
            <a:miter lim="800000"/>
            <a:headEnd/>
            <a:tailEnd/>
          </a:ln>
          <a:effectLst/>
        </p:spPr>
      </p:pic>
      <p:cxnSp>
        <p:nvCxnSpPr>
          <p:cNvPr id="12" name="Gerade Verbindung 11"/>
          <p:cNvCxnSpPr/>
          <p:nvPr/>
        </p:nvCxnSpPr>
        <p:spPr bwMode="auto">
          <a:xfrm>
            <a:off x="1856656" y="2204864"/>
            <a:ext cx="6552728" cy="0"/>
          </a:xfrm>
          <a:prstGeom prst="line">
            <a:avLst/>
          </a:prstGeom>
          <a:noFill/>
          <a:ln w="25400" cap="flat" cmpd="sng" algn="ctr">
            <a:solidFill>
              <a:srgbClr val="C00000"/>
            </a:solidFill>
            <a:prstDash val="solid"/>
            <a:round/>
            <a:headEnd type="none" w="med" len="med"/>
            <a:tailEnd type="none" w="med" len="med"/>
          </a:ln>
          <a:effectLst/>
        </p:spPr>
      </p:cxnSp>
      <p:sp>
        <p:nvSpPr>
          <p:cNvPr id="13" name="Textfeld 12"/>
          <p:cNvSpPr txBox="1"/>
          <p:nvPr/>
        </p:nvSpPr>
        <p:spPr>
          <a:xfrm>
            <a:off x="5031009" y="1916833"/>
            <a:ext cx="1092121" cy="276999"/>
          </a:xfrm>
          <a:prstGeom prst="rect">
            <a:avLst/>
          </a:prstGeom>
          <a:noFill/>
        </p:spPr>
        <p:txBody>
          <a:bodyPr wrap="square" rtlCol="0">
            <a:spAutoFit/>
          </a:bodyPr>
          <a:lstStyle/>
          <a:p>
            <a:r>
              <a:rPr lang="de-DE" sz="1200" b="1" dirty="0" smtClean="0">
                <a:solidFill>
                  <a:srgbClr val="C00000"/>
                </a:solidFill>
              </a:rPr>
              <a:t>Grenzwert</a:t>
            </a:r>
            <a:endParaRPr lang="de-AT" sz="1200" b="1" dirty="0">
              <a:solidFill>
                <a:srgbClr val="C00000"/>
              </a:solidFill>
            </a:endParaRPr>
          </a:p>
        </p:txBody>
      </p:sp>
      <p:sp>
        <p:nvSpPr>
          <p:cNvPr id="694275" name="Rectangle 3"/>
          <p:cNvSpPr>
            <a:spLocks noGrp="1" noChangeArrowheads="1"/>
          </p:cNvSpPr>
          <p:nvPr>
            <p:ph type="body" idx="1"/>
          </p:nvPr>
        </p:nvSpPr>
        <p:spPr>
          <a:xfrm>
            <a:off x="488504" y="332656"/>
            <a:ext cx="8136903" cy="1584176"/>
          </a:xfrm>
          <a:noFill/>
          <a:ln/>
        </p:spPr>
        <p:txBody>
          <a:bodyPr/>
          <a:lstStyle/>
          <a:p>
            <a:pPr eaLnBrk="0" fontAlgn="b" hangingPunct="0">
              <a:lnSpc>
                <a:spcPct val="95000"/>
              </a:lnSpc>
              <a:buClr>
                <a:schemeClr val="dk1"/>
              </a:buClr>
              <a:buNone/>
              <a:tabLst>
                <a:tab pos="801688" algn="l"/>
                <a:tab pos="2159000" algn="l"/>
              </a:tabLst>
            </a:pPr>
            <a:r>
              <a:rPr lang="de-AT" sz="2400" dirty="0"/>
              <a:t>Diskontinuierlich gemessene </a:t>
            </a:r>
            <a:r>
              <a:rPr lang="de-AT" sz="2400" dirty="0" smtClean="0"/>
              <a:t>Stoffe</a:t>
            </a:r>
          </a:p>
          <a:p>
            <a:pPr marL="284163" indent="-284163" eaLnBrk="0" fontAlgn="b" hangingPunct="0">
              <a:buClr>
                <a:schemeClr val="tx2"/>
              </a:buClr>
              <a:buSzPct val="70000"/>
              <a:buNone/>
              <a:tabLst>
                <a:tab pos="801688" algn="l"/>
                <a:tab pos="2159000" algn="l"/>
              </a:tabLst>
            </a:pPr>
            <a:endParaRPr lang="de-AT" sz="2000" b="1" dirty="0">
              <a:cs typeface="Arial" charset="0"/>
            </a:endParaRPr>
          </a:p>
          <a:p>
            <a:pPr marL="663575" lvl="1" indent="-188913" eaLnBrk="0" fontAlgn="b" hangingPunct="0">
              <a:spcBef>
                <a:spcPct val="40000"/>
              </a:spcBef>
              <a:buClr>
                <a:schemeClr val="tx2"/>
              </a:buClr>
              <a:buSzPct val="70000"/>
              <a:buNone/>
              <a:tabLst>
                <a:tab pos="801688" algn="l"/>
                <a:tab pos="2159000" algn="l"/>
              </a:tabLst>
            </a:pPr>
            <a:r>
              <a:rPr lang="de-AT" sz="1800" dirty="0" smtClean="0">
                <a:cs typeface="Arial" charset="0"/>
              </a:rPr>
              <a:t>Gesetzlich vorgeschrieben sind 2 </a:t>
            </a:r>
            <a:r>
              <a:rPr lang="de-AT" sz="1800" dirty="0">
                <a:cs typeface="Arial" charset="0"/>
              </a:rPr>
              <a:t>Messtermine pro </a:t>
            </a:r>
            <a:r>
              <a:rPr lang="de-AT" sz="1800" dirty="0" smtClean="0">
                <a:cs typeface="Arial" charset="0"/>
              </a:rPr>
              <a:t>Jahr</a:t>
            </a:r>
          </a:p>
          <a:p>
            <a:pPr marL="663575" lvl="1" indent="-188913" eaLnBrk="0" fontAlgn="b" hangingPunct="0">
              <a:spcBef>
                <a:spcPct val="40000"/>
              </a:spcBef>
              <a:buClr>
                <a:schemeClr val="tx2"/>
              </a:buClr>
              <a:buSzPct val="70000"/>
              <a:buNone/>
              <a:tabLst>
                <a:tab pos="801688" algn="l"/>
                <a:tab pos="2159000" algn="l"/>
              </a:tabLst>
            </a:pPr>
            <a:r>
              <a:rPr lang="de-DE" sz="1800" dirty="0" smtClean="0">
                <a:cs typeface="Arial" charset="0"/>
              </a:rPr>
              <a:t>Gemäß Vereinbarung werden Schwermetalle 4x im Jahr gemessen</a:t>
            </a:r>
            <a:endParaRPr lang="de-AT" sz="1800"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dirty="0">
              <a:solidFill>
                <a:srgbClr val="00AD6E"/>
              </a:solidFill>
              <a:cs typeface="Arial" charset="0"/>
            </a:endParaRPr>
          </a:p>
          <a:p>
            <a:pPr marL="284163" indent="-284163" eaLnBrk="0" fontAlgn="b" hangingPunct="0">
              <a:spcBef>
                <a:spcPct val="40000"/>
              </a:spcBef>
              <a:buClr>
                <a:schemeClr val="tx2"/>
              </a:buClr>
              <a:buSzPct val="70000"/>
              <a:buFont typeface="Monotype Sorts" pitchFamily="2" charset="2"/>
              <a:buChar char="l"/>
              <a:tabLst>
                <a:tab pos="801688" algn="l"/>
                <a:tab pos="2159000" algn="l"/>
              </a:tabLst>
            </a:pPr>
            <a:endParaRPr lang="de-AT" dirty="0">
              <a:solidFill>
                <a:srgbClr val="00AD6E"/>
              </a:solidFill>
              <a:cs typeface="Arial" charset="0"/>
            </a:endParaRPr>
          </a:p>
        </p:txBody>
      </p:sp>
    </p:spTree>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13" name="Rectangle 9"/>
          <p:cNvSpPr>
            <a:spLocks noGrp="1" noChangeArrowheads="1"/>
          </p:cNvSpPr>
          <p:nvPr>
            <p:ph type="title"/>
          </p:nvPr>
        </p:nvSpPr>
        <p:spPr/>
        <p:txBody>
          <a:bodyPr/>
          <a:lstStyle/>
          <a:p>
            <a:r>
              <a:rPr lang="de-DE" dirty="0" smtClean="0"/>
              <a:t>Sicherheitsrelevante Unterbrechungen</a:t>
            </a:r>
            <a:endParaRPr lang="de-DE" dirty="0"/>
          </a:p>
        </p:txBody>
      </p:sp>
      <p:sp>
        <p:nvSpPr>
          <p:cNvPr id="200712" name="Rectangle 8"/>
          <p:cNvSpPr>
            <a:spLocks noGrp="1" noChangeArrowheads="1"/>
          </p:cNvSpPr>
          <p:nvPr>
            <p:ph type="body" idx="1"/>
          </p:nvPr>
        </p:nvSpPr>
        <p:spPr>
          <a:xfrm>
            <a:off x="1793744" y="1484314"/>
            <a:ext cx="7708106" cy="2616101"/>
          </a:xfrm>
          <a:solidFill>
            <a:schemeClr val="bg1">
              <a:alpha val="89000"/>
            </a:schemeClr>
          </a:solidFill>
        </p:spPr>
        <p:txBody>
          <a:bodyPr/>
          <a:lstStyle/>
          <a:p>
            <a:pPr marL="284163" indent="-284163" eaLnBrk="0" fontAlgn="b" hangingPunct="0">
              <a:buClr>
                <a:schemeClr val="tx2"/>
              </a:buClr>
              <a:buSzPct val="70000"/>
              <a:buNone/>
              <a:tabLst>
                <a:tab pos="801688" algn="l"/>
                <a:tab pos="2159000" algn="l"/>
              </a:tabLst>
            </a:pPr>
            <a:endParaRPr lang="de-AT" sz="2000" b="1" dirty="0" smtClean="0">
              <a:solidFill>
                <a:srgbClr val="00AD6E"/>
              </a:solidFill>
              <a:cs typeface="Arial" charset="0"/>
            </a:endParaRPr>
          </a:p>
          <a:p>
            <a:pPr marL="284163" indent="-284163" eaLnBrk="0" fontAlgn="b" hangingPunct="0">
              <a:buClr>
                <a:schemeClr val="tx2"/>
              </a:buClr>
              <a:buSzPct val="70000"/>
              <a:buNone/>
              <a:tabLst>
                <a:tab pos="801688" algn="l"/>
                <a:tab pos="2159000" algn="l"/>
              </a:tabLst>
            </a:pPr>
            <a:endParaRPr lang="de-AT" sz="2000" b="1" dirty="0" smtClean="0">
              <a:solidFill>
                <a:srgbClr val="00AD6E"/>
              </a:solidFill>
              <a:cs typeface="Arial" charset="0"/>
            </a:endParaRPr>
          </a:p>
          <a:p>
            <a:pPr marL="284163" indent="-284163" eaLnBrk="0" fontAlgn="b" hangingPunct="0">
              <a:buClr>
                <a:schemeClr val="tx2"/>
              </a:buClr>
              <a:buSzPct val="70000"/>
              <a:buNone/>
              <a:tabLst>
                <a:tab pos="801688" algn="l"/>
                <a:tab pos="2159000" algn="l"/>
              </a:tabLst>
            </a:pPr>
            <a:r>
              <a:rPr lang="de-AT" sz="2000" b="1" dirty="0" smtClean="0">
                <a:solidFill>
                  <a:srgbClr val="00AD6E"/>
                </a:solidFill>
                <a:cs typeface="Arial" charset="0"/>
              </a:rPr>
              <a:t>2016 </a:t>
            </a:r>
            <a:r>
              <a:rPr lang="de-AT" sz="2000" b="1" dirty="0" smtClean="0">
                <a:cs typeface="Arial" charset="0"/>
              </a:rPr>
              <a:t> –  </a:t>
            </a:r>
            <a:r>
              <a:rPr lang="de-AT" sz="2000" b="1" dirty="0" smtClean="0">
                <a:solidFill>
                  <a:srgbClr val="C00000"/>
                </a:solidFill>
                <a:cs typeface="Arial" charset="0"/>
              </a:rPr>
              <a:t>Keine</a:t>
            </a:r>
            <a:r>
              <a:rPr lang="de-AT" sz="2000" b="1" dirty="0" smtClean="0">
                <a:cs typeface="Arial" charset="0"/>
              </a:rPr>
              <a:t> Unterbrechungen der Ofenanlage</a:t>
            </a:r>
          </a:p>
          <a:p>
            <a:pPr marL="119062" indent="-188913" eaLnBrk="0" fontAlgn="b" hangingPunct="0">
              <a:spcBef>
                <a:spcPct val="40000"/>
              </a:spcBef>
              <a:buClr>
                <a:schemeClr val="tx2"/>
              </a:buClr>
              <a:buSzPct val="70000"/>
              <a:buNone/>
              <a:tabLst>
                <a:tab pos="801688" algn="l"/>
                <a:tab pos="2159000" algn="l"/>
              </a:tabLst>
            </a:pPr>
            <a:endParaRPr lang="de-AT" sz="2000" dirty="0" smtClean="0">
              <a:solidFill>
                <a:srgbClr val="FF0000"/>
              </a:solidFill>
              <a:cs typeface="Arial" charset="0"/>
            </a:endParaRPr>
          </a:p>
          <a:p>
            <a:pPr marL="1001713" lvl="1" indent="-457200" eaLnBrk="0" fontAlgn="b" hangingPunct="0">
              <a:buClr>
                <a:schemeClr val="tx2"/>
              </a:buClr>
              <a:buSzPct val="70000"/>
              <a:buNone/>
              <a:tabLst>
                <a:tab pos="801688" algn="l"/>
                <a:tab pos="2159000" algn="l"/>
              </a:tabLst>
            </a:pPr>
            <a:endParaRPr lang="de-AT" sz="1200" b="1" dirty="0" smtClean="0">
              <a:cs typeface="Arial" charset="0"/>
            </a:endParaRPr>
          </a:p>
          <a:p>
            <a:pPr marL="1001713" lvl="1" indent="-457200" eaLnBrk="0" fontAlgn="b" hangingPunct="0">
              <a:buClr>
                <a:schemeClr val="tx2"/>
              </a:buClr>
              <a:buSzPct val="70000"/>
              <a:buFont typeface="Symbol"/>
              <a:buChar char="Þ"/>
              <a:tabLst>
                <a:tab pos="801688" algn="l"/>
                <a:tab pos="2159000" algn="l"/>
              </a:tabLst>
            </a:pPr>
            <a:endParaRPr lang="de-AT" sz="1200" b="1" dirty="0" smtClean="0">
              <a:solidFill>
                <a:srgbClr val="FF0000"/>
              </a:solidFill>
              <a:cs typeface="Arial" charset="0"/>
            </a:endParaRPr>
          </a:p>
        </p:txBody>
      </p:sp>
      <p:sp>
        <p:nvSpPr>
          <p:cNvPr id="6" name="Foliennummernplatzhalter 5"/>
          <p:cNvSpPr>
            <a:spLocks noGrp="1"/>
          </p:cNvSpPr>
          <p:nvPr>
            <p:ph type="sldNum" sz="quarter" idx="11"/>
          </p:nvPr>
        </p:nvSpPr>
        <p:spPr/>
        <p:txBody>
          <a:bodyPr/>
          <a:lstStyle/>
          <a:p>
            <a:fld id="{A9EC245D-4DC0-45C2-94ED-43F8313971FC}" type="slidenum">
              <a:rPr lang="en-US" smtClean="0"/>
              <a:pPr/>
              <a:t>13</a:t>
            </a:fld>
            <a:endParaRPr lang="en-US"/>
          </a:p>
        </p:txBody>
      </p:sp>
    </p:spTree>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7891" name="Rectangle 3"/>
          <p:cNvSpPr>
            <a:spLocks noGrp="1" noChangeArrowheads="1"/>
          </p:cNvSpPr>
          <p:nvPr>
            <p:ph type="body" idx="1"/>
          </p:nvPr>
        </p:nvSpPr>
        <p:spPr>
          <a:xfrm>
            <a:off x="560512" y="1268760"/>
            <a:ext cx="8928992" cy="5256584"/>
          </a:xfrm>
          <a:noFill/>
          <a:ln/>
        </p:spPr>
        <p:txBody>
          <a:bodyPr/>
          <a:lstStyle/>
          <a:p>
            <a:pPr marL="284163" indent="-284163" eaLnBrk="0" fontAlgn="b" hangingPunct="0">
              <a:buClr>
                <a:schemeClr val="tx2"/>
              </a:buClr>
              <a:buSzPct val="70000"/>
              <a:buNone/>
              <a:tabLst>
                <a:tab pos="801688" algn="l"/>
                <a:tab pos="2159000" algn="l"/>
              </a:tabLst>
            </a:pPr>
            <a:r>
              <a:rPr lang="de-AT" b="1" dirty="0">
                <a:cs typeface="Arial" charset="0"/>
              </a:rPr>
              <a:t>Schwermetalluntersuchungen</a:t>
            </a:r>
          </a:p>
          <a:p>
            <a:pPr marL="663575" lvl="1" indent="-188913" eaLnBrk="0" fontAlgn="b" hangingPunct="0">
              <a:spcBef>
                <a:spcPct val="40000"/>
              </a:spcBef>
              <a:buClr>
                <a:schemeClr val="tx2"/>
              </a:buClr>
              <a:buSzPct val="70000"/>
              <a:buFont typeface="Monotype Sorts" pitchFamily="2" charset="2"/>
              <a:buChar char="l"/>
              <a:tabLst>
                <a:tab pos="801688" algn="l"/>
                <a:tab pos="2159000" algn="l"/>
              </a:tabLst>
            </a:pPr>
            <a:r>
              <a:rPr lang="de-AT" sz="1800" dirty="0">
                <a:cs typeface="Arial" charset="0"/>
              </a:rPr>
              <a:t>Wochendurchschnittsproben werden in der Prüfanstalt Mannersdorf analysiert</a:t>
            </a:r>
          </a:p>
          <a:p>
            <a:pPr marL="663575" lvl="1" indent="-188913" eaLnBrk="0" fontAlgn="b" hangingPunct="0">
              <a:spcBef>
                <a:spcPct val="40000"/>
              </a:spcBef>
              <a:buClr>
                <a:schemeClr val="tx2"/>
              </a:buClr>
              <a:buSzPct val="70000"/>
              <a:buFont typeface="Monotype Sorts" pitchFamily="2" charset="2"/>
              <a:buChar char="l"/>
              <a:tabLst>
                <a:tab pos="801688" algn="l"/>
                <a:tab pos="2159000" algn="l"/>
              </a:tabLst>
            </a:pPr>
            <a:r>
              <a:rPr lang="de-AT" sz="1800" dirty="0">
                <a:cs typeface="Arial" charset="0"/>
              </a:rPr>
              <a:t>Vergleich der Ergebnisse mit BUWAL Richtlinie</a:t>
            </a: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dirty="0">
              <a:cs typeface="Arial" charset="0"/>
            </a:endParaRPr>
          </a:p>
        </p:txBody>
      </p:sp>
      <p:sp>
        <p:nvSpPr>
          <p:cNvPr id="7" name="Titel 6"/>
          <p:cNvSpPr>
            <a:spLocks noGrp="1"/>
          </p:cNvSpPr>
          <p:nvPr>
            <p:ph type="title"/>
          </p:nvPr>
        </p:nvSpPr>
        <p:spPr/>
        <p:txBody>
          <a:bodyPr/>
          <a:lstStyle/>
          <a:p>
            <a:r>
              <a:rPr lang="de-DE" dirty="0" smtClean="0"/>
              <a:t>Klinkeranalysen</a:t>
            </a:r>
            <a:endParaRPr lang="de-AT" dirty="0"/>
          </a:p>
        </p:txBody>
      </p:sp>
      <p:sp>
        <p:nvSpPr>
          <p:cNvPr id="9" name="Textfeld 8"/>
          <p:cNvSpPr txBox="1"/>
          <p:nvPr/>
        </p:nvSpPr>
        <p:spPr>
          <a:xfrm>
            <a:off x="200472" y="5661248"/>
            <a:ext cx="5850650" cy="707886"/>
          </a:xfrm>
          <a:prstGeom prst="rect">
            <a:avLst/>
          </a:prstGeom>
          <a:solidFill>
            <a:schemeClr val="bg2">
              <a:lumMod val="40000"/>
              <a:lumOff val="60000"/>
            </a:schemeClr>
          </a:solidFill>
        </p:spPr>
        <p:txBody>
          <a:bodyPr wrap="square" rtlCol="0">
            <a:spAutoFit/>
          </a:bodyPr>
          <a:lstStyle/>
          <a:p>
            <a:pPr marL="285750" indent="-285750">
              <a:buAutoNum type="romanUcPeriod"/>
            </a:pPr>
            <a:r>
              <a:rPr lang="de-DE" sz="1000" b="1" dirty="0" smtClean="0"/>
              <a:t>Verpflichtungen der Lafarge</a:t>
            </a:r>
          </a:p>
          <a:p>
            <a:pPr marL="285750" indent="-285750"/>
            <a:r>
              <a:rPr lang="de-DE" sz="1000" dirty="0" smtClean="0"/>
              <a:t>8. Lafarge verpflichtet sich zur Einhaltung der Grenzwerte für Schwermetalle im Klinker gemäß BUWAL-Richtlinie. Folgende Elemente sind zu untersuchen: As, </a:t>
            </a:r>
            <a:r>
              <a:rPr lang="de-DE" sz="1000" dirty="0" err="1" smtClean="0"/>
              <a:t>Cd</a:t>
            </a:r>
            <a:r>
              <a:rPr lang="de-DE" sz="1000" dirty="0" smtClean="0"/>
              <a:t>, Co, </a:t>
            </a:r>
            <a:r>
              <a:rPr lang="de-DE" sz="1000" dirty="0" err="1" smtClean="0"/>
              <a:t>Cr</a:t>
            </a:r>
            <a:r>
              <a:rPr lang="de-DE" sz="1000" dirty="0" smtClean="0"/>
              <a:t>, Hg, </a:t>
            </a:r>
            <a:r>
              <a:rPr lang="de-DE" sz="1000" dirty="0" err="1" smtClean="0"/>
              <a:t>Ni</a:t>
            </a:r>
            <a:r>
              <a:rPr lang="de-DE" sz="1000" dirty="0" smtClean="0"/>
              <a:t>, </a:t>
            </a:r>
            <a:r>
              <a:rPr lang="de-DE" sz="1000" dirty="0" err="1" smtClean="0"/>
              <a:t>Pb</a:t>
            </a:r>
            <a:r>
              <a:rPr lang="de-DE" sz="1000" dirty="0" smtClean="0"/>
              <a:t>, </a:t>
            </a:r>
            <a:r>
              <a:rPr lang="de-DE" sz="1000" dirty="0" err="1" smtClean="0"/>
              <a:t>Sb</a:t>
            </a:r>
            <a:r>
              <a:rPr lang="de-DE" sz="1000" dirty="0" smtClean="0"/>
              <a:t>. Die Einhaltung der Grenzwerte ist an Wochendurchschnittsproben bei Ofenbetrieb nachzuweisen.</a:t>
            </a:r>
            <a:endParaRPr lang="de-AT" sz="1000" dirty="0"/>
          </a:p>
        </p:txBody>
      </p:sp>
      <p:graphicFrame>
        <p:nvGraphicFramePr>
          <p:cNvPr id="13" name="Tabelle 12"/>
          <p:cNvGraphicFramePr>
            <a:graphicFrameLocks noGrp="1"/>
          </p:cNvGraphicFramePr>
          <p:nvPr/>
        </p:nvGraphicFramePr>
        <p:xfrm>
          <a:off x="584515" y="2924944"/>
          <a:ext cx="8736980" cy="2520280"/>
        </p:xfrm>
        <a:graphic>
          <a:graphicData uri="http://schemas.openxmlformats.org/drawingml/2006/table">
            <a:tbl>
              <a:tblPr/>
              <a:tblGrid>
                <a:gridCol w="840796"/>
                <a:gridCol w="560531"/>
                <a:gridCol w="804241"/>
                <a:gridCol w="804241"/>
                <a:gridCol w="414306"/>
                <a:gridCol w="414306"/>
                <a:gridCol w="804241"/>
                <a:gridCol w="414306"/>
                <a:gridCol w="414306"/>
                <a:gridCol w="804241"/>
                <a:gridCol w="414306"/>
                <a:gridCol w="414306"/>
                <a:gridCol w="804241"/>
                <a:gridCol w="414306"/>
                <a:gridCol w="414306"/>
              </a:tblGrid>
              <a:tr h="264282">
                <a:tc>
                  <a:txBody>
                    <a:bodyPr/>
                    <a:lstStyle/>
                    <a:p>
                      <a:pPr algn="l" fontAlgn="ctr"/>
                      <a:endParaRPr lang="de-AT" sz="900" b="0" i="0" u="none" strike="noStrike" dirty="0">
                        <a:latin typeface="Arial"/>
                      </a:endParaRPr>
                    </a:p>
                  </a:txBody>
                  <a:tcPr marL="6908" marR="6908" marT="6377" marB="0" anchor="ctr">
                    <a:lnL>
                      <a:noFill/>
                    </a:lnL>
                    <a:lnR>
                      <a:noFill/>
                    </a:lnR>
                    <a:lnT>
                      <a:noFill/>
                    </a:lnT>
                    <a:lnB>
                      <a:noFill/>
                    </a:lnB>
                  </a:tcPr>
                </a:tc>
                <a:tc>
                  <a:txBody>
                    <a:bodyPr/>
                    <a:lstStyle/>
                    <a:p>
                      <a:pPr algn="l" fontAlgn="ctr"/>
                      <a:endParaRPr lang="de-AT" sz="900" b="0" i="0" u="none" strike="noStrike">
                        <a:latin typeface="Arial"/>
                      </a:endParaRPr>
                    </a:p>
                  </a:txBody>
                  <a:tcPr marL="6908" marR="6908" marT="6377" marB="0" anchor="ctr">
                    <a:lnL>
                      <a:noFill/>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de-AT" sz="900" b="1" i="0" u="none" strike="noStrike">
                          <a:latin typeface="Arial"/>
                        </a:rPr>
                        <a:t>BUWAL Richtwerte für Klinker</a:t>
                      </a:r>
                    </a:p>
                  </a:txBody>
                  <a:tcPr marL="6908" marR="6908" marT="63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alpha val="80000"/>
                      </a:srgbClr>
                    </a:solidFill>
                  </a:tcPr>
                </a:tc>
                <a:tc gridSpan="3">
                  <a:txBody>
                    <a:bodyPr/>
                    <a:lstStyle/>
                    <a:p>
                      <a:pPr algn="ctr" fontAlgn="b"/>
                      <a:r>
                        <a:rPr lang="de-AT" sz="1000" b="1" i="0" u="none" strike="noStrike" smtClean="0">
                          <a:latin typeface="Arial"/>
                        </a:rPr>
                        <a:t>2013</a:t>
                      </a:r>
                      <a:endParaRPr lang="de-AT" sz="1000" b="1" i="0" u="none" strike="noStrike" dirty="0">
                        <a:latin typeface="Arial"/>
                      </a:endParaRPr>
                    </a:p>
                  </a:txBody>
                  <a:tcPr marL="6908" marR="6908" marT="63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de-AT"/>
                    </a:p>
                  </a:txBody>
                  <a:tcPr/>
                </a:tc>
                <a:tc hMerge="1">
                  <a:txBody>
                    <a:bodyPr/>
                    <a:lstStyle/>
                    <a:p>
                      <a:endParaRPr lang="de-AT"/>
                    </a:p>
                  </a:txBody>
                  <a:tcPr/>
                </a:tc>
                <a:tc gridSpan="3">
                  <a:txBody>
                    <a:bodyPr/>
                    <a:lstStyle/>
                    <a:p>
                      <a:pPr algn="ctr" fontAlgn="b"/>
                      <a:r>
                        <a:rPr lang="de-AT" sz="1000" b="1" i="0" u="none" strike="noStrike" dirty="0" smtClean="0">
                          <a:latin typeface="Arial"/>
                        </a:rPr>
                        <a:t>2014</a:t>
                      </a:r>
                      <a:endParaRPr lang="de-AT" sz="1000" b="1" i="0" u="none" strike="noStrike" dirty="0">
                        <a:latin typeface="Arial"/>
                      </a:endParaRPr>
                    </a:p>
                  </a:txBody>
                  <a:tcPr marL="6908" marR="6908" marT="63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de-AT"/>
                    </a:p>
                  </a:txBody>
                  <a:tcPr/>
                </a:tc>
                <a:tc hMerge="1">
                  <a:txBody>
                    <a:bodyPr/>
                    <a:lstStyle/>
                    <a:p>
                      <a:endParaRPr lang="de-AT"/>
                    </a:p>
                  </a:txBody>
                  <a:tcPr/>
                </a:tc>
                <a:tc gridSpan="3">
                  <a:txBody>
                    <a:bodyPr/>
                    <a:lstStyle/>
                    <a:p>
                      <a:pPr algn="ctr" fontAlgn="b"/>
                      <a:r>
                        <a:rPr lang="de-AT" sz="1000" b="1" i="0" u="none" strike="noStrike" dirty="0" smtClean="0">
                          <a:latin typeface="Arial"/>
                        </a:rPr>
                        <a:t>2015</a:t>
                      </a:r>
                      <a:endParaRPr lang="de-AT" sz="1000" b="1" i="0" u="none" strike="noStrike" dirty="0">
                        <a:latin typeface="Arial"/>
                      </a:endParaRPr>
                    </a:p>
                  </a:txBody>
                  <a:tcPr marL="6908" marR="6908" marT="63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de-AT"/>
                    </a:p>
                  </a:txBody>
                  <a:tcPr/>
                </a:tc>
                <a:tc hMerge="1">
                  <a:txBody>
                    <a:bodyPr/>
                    <a:lstStyle/>
                    <a:p>
                      <a:endParaRPr lang="de-AT"/>
                    </a:p>
                  </a:txBody>
                  <a:tcPr/>
                </a:tc>
                <a:tc gridSpan="3">
                  <a:txBody>
                    <a:bodyPr/>
                    <a:lstStyle/>
                    <a:p>
                      <a:pPr algn="ctr" fontAlgn="b"/>
                      <a:r>
                        <a:rPr lang="de-AT" sz="1000" b="1" i="0" u="none" strike="noStrike" dirty="0" smtClean="0">
                          <a:latin typeface="Arial"/>
                        </a:rPr>
                        <a:t>2016</a:t>
                      </a:r>
                      <a:endParaRPr lang="de-AT" sz="1000" b="1" i="0" u="none" strike="noStrike" dirty="0">
                        <a:latin typeface="Arial"/>
                      </a:endParaRPr>
                    </a:p>
                  </a:txBody>
                  <a:tcPr marL="6908" marR="6908" marT="63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de-AT"/>
                    </a:p>
                  </a:txBody>
                  <a:tcPr/>
                </a:tc>
                <a:tc hMerge="1">
                  <a:txBody>
                    <a:bodyPr/>
                    <a:lstStyle/>
                    <a:p>
                      <a:endParaRPr lang="de-AT"/>
                    </a:p>
                  </a:txBody>
                  <a:tcPr/>
                </a:tc>
              </a:tr>
              <a:tr h="440470">
                <a:tc>
                  <a:txBody>
                    <a:bodyPr/>
                    <a:lstStyle/>
                    <a:p>
                      <a:pPr algn="l" fontAlgn="ctr"/>
                      <a:endParaRPr lang="de-AT" sz="900" b="0" i="0" u="none" strike="noStrike">
                        <a:latin typeface="Arial"/>
                      </a:endParaRPr>
                    </a:p>
                  </a:txBody>
                  <a:tcPr marL="6908" marR="6908" marT="6377"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de-AT" sz="900" b="0" i="0" u="none" strike="noStrike">
                        <a:latin typeface="Arial"/>
                      </a:endParaRPr>
                    </a:p>
                  </a:txBody>
                  <a:tcPr marL="6908" marR="6908" marT="6377"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de-AT"/>
                    </a:p>
                  </a:txBody>
                  <a:tcPr/>
                </a:tc>
                <a:tc>
                  <a:txBody>
                    <a:bodyPr/>
                    <a:lstStyle/>
                    <a:p>
                      <a:pPr algn="ctr" fontAlgn="ctr"/>
                      <a:r>
                        <a:rPr lang="de-AT" sz="900" b="1" i="0" u="none" strike="noStrike">
                          <a:latin typeface="Arial"/>
                        </a:rPr>
                        <a:t>Jahresmittel-wert</a:t>
                      </a:r>
                    </a:p>
                  </a:txBody>
                  <a:tcPr marL="6908" marR="6908"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de-AT" sz="900" b="1" i="0" u="none" strike="noStrike" dirty="0">
                          <a:latin typeface="Arial"/>
                        </a:rPr>
                        <a:t>MIN</a:t>
                      </a:r>
                    </a:p>
                  </a:txBody>
                  <a:tcPr marL="6908" marR="6908"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de-AT" sz="900" b="1" i="0" u="none" strike="noStrike">
                          <a:latin typeface="Arial"/>
                        </a:rPr>
                        <a:t>MAX</a:t>
                      </a:r>
                    </a:p>
                  </a:txBody>
                  <a:tcPr marL="6908" marR="6908"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de-AT" sz="900" b="1" i="0" u="none" strike="noStrike">
                          <a:latin typeface="Arial"/>
                        </a:rPr>
                        <a:t>Jahresmittel-wert</a:t>
                      </a:r>
                    </a:p>
                  </a:txBody>
                  <a:tcPr marL="6908" marR="6908"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de-AT" sz="900" b="1" i="0" u="none" strike="noStrike">
                          <a:latin typeface="Arial"/>
                        </a:rPr>
                        <a:t>MIN</a:t>
                      </a:r>
                    </a:p>
                  </a:txBody>
                  <a:tcPr marL="6908" marR="6908"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de-AT" sz="900" b="1" i="0" u="none" strike="noStrike">
                          <a:latin typeface="Arial"/>
                        </a:rPr>
                        <a:t>MAX</a:t>
                      </a:r>
                    </a:p>
                  </a:txBody>
                  <a:tcPr marL="6908" marR="6908"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de-AT" sz="900" b="1" i="0" u="none" strike="noStrike">
                          <a:latin typeface="Arial"/>
                        </a:rPr>
                        <a:t>Jahresmittel-wert</a:t>
                      </a:r>
                    </a:p>
                  </a:txBody>
                  <a:tcPr marL="6908" marR="6908"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de-AT" sz="900" b="1" i="0" u="none" strike="noStrike">
                          <a:latin typeface="Arial"/>
                        </a:rPr>
                        <a:t>MIN</a:t>
                      </a:r>
                    </a:p>
                  </a:txBody>
                  <a:tcPr marL="6908" marR="6908"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de-AT" sz="900" b="1" i="0" u="none" strike="noStrike">
                          <a:latin typeface="Arial"/>
                        </a:rPr>
                        <a:t>MAX</a:t>
                      </a:r>
                    </a:p>
                  </a:txBody>
                  <a:tcPr marL="6908" marR="6908"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de-AT" sz="900" b="1" i="0" u="none" strike="noStrike">
                          <a:latin typeface="Arial"/>
                        </a:rPr>
                        <a:t>Jahresmittel-wert</a:t>
                      </a:r>
                    </a:p>
                  </a:txBody>
                  <a:tcPr marL="6908" marR="6908"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de-AT" sz="900" b="1" i="0" u="none" strike="noStrike" dirty="0">
                          <a:latin typeface="Arial"/>
                        </a:rPr>
                        <a:t>MIN</a:t>
                      </a:r>
                    </a:p>
                  </a:txBody>
                  <a:tcPr marL="6908" marR="6908"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de-AT" sz="900" b="1" i="0" u="none" strike="noStrike">
                          <a:latin typeface="Arial"/>
                        </a:rPr>
                        <a:t>MAX</a:t>
                      </a:r>
                    </a:p>
                  </a:txBody>
                  <a:tcPr marL="6908" marR="6908"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23130">
                <a:tc>
                  <a:txBody>
                    <a:bodyPr/>
                    <a:lstStyle/>
                    <a:p>
                      <a:pPr algn="l" fontAlgn="ctr"/>
                      <a:r>
                        <a:rPr lang="de-AT" sz="900" b="1" i="0" u="none" strike="noStrike">
                          <a:latin typeface="Arial"/>
                        </a:rPr>
                        <a:t>Arsen</a:t>
                      </a:r>
                    </a:p>
                  </a:txBody>
                  <a:tcPr marL="82896" marR="6908" marT="637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800" b="0" i="0" u="none" strike="noStrike">
                          <a:latin typeface="Arial"/>
                        </a:rPr>
                        <a:t>As [ppm]</a:t>
                      </a:r>
                    </a:p>
                  </a:txBody>
                  <a:tcPr marL="6908" marR="6908" marT="6377"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0" i="0" u="none" strike="noStrike">
                          <a:solidFill>
                            <a:srgbClr val="000000"/>
                          </a:solidFill>
                          <a:latin typeface="Arial"/>
                        </a:rPr>
                        <a:t>40</a:t>
                      </a:r>
                    </a:p>
                  </a:txBody>
                  <a:tcPr marL="6908" marR="6908" marT="63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alpha val="80000"/>
                      </a:srgbClr>
                    </a:solidFill>
                  </a:tcPr>
                </a:tc>
                <a:tc>
                  <a:txBody>
                    <a:bodyPr/>
                    <a:lstStyle/>
                    <a:p>
                      <a:pPr algn="ctr" fontAlgn="ctr"/>
                      <a:r>
                        <a:rPr lang="de-AT" sz="900" b="1" i="0" u="none" strike="noStrike" dirty="0">
                          <a:latin typeface="Arial"/>
                        </a:rPr>
                        <a:t>8,2</a:t>
                      </a:r>
                    </a:p>
                  </a:txBody>
                  <a:tcPr marL="6908" marR="6908"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de-AT" sz="900" b="0" i="0" u="none" strike="noStrike">
                          <a:latin typeface="Arial"/>
                        </a:rPr>
                        <a:t>5,6</a:t>
                      </a:r>
                    </a:p>
                  </a:txBody>
                  <a:tcPr marL="6908" marR="6908"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0" i="0" u="none" strike="noStrike">
                          <a:latin typeface="Arial"/>
                        </a:rPr>
                        <a:t>11,0</a:t>
                      </a:r>
                    </a:p>
                  </a:txBody>
                  <a:tcPr marL="6908" marR="6908"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1" i="0" u="none" strike="noStrike">
                          <a:latin typeface="Arial"/>
                        </a:rPr>
                        <a:t>9,9</a:t>
                      </a:r>
                    </a:p>
                  </a:txBody>
                  <a:tcPr marL="6908" marR="6908"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de-AT" sz="900" b="0" i="0" u="none" strike="noStrike">
                          <a:latin typeface="Arial"/>
                        </a:rPr>
                        <a:t>7,3</a:t>
                      </a:r>
                    </a:p>
                  </a:txBody>
                  <a:tcPr marL="6908" marR="6908"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0" i="0" u="none" strike="noStrike">
                          <a:latin typeface="Arial"/>
                        </a:rPr>
                        <a:t>13,0</a:t>
                      </a:r>
                    </a:p>
                  </a:txBody>
                  <a:tcPr marL="6908" marR="6908"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1" i="0" u="none" strike="noStrike">
                          <a:latin typeface="Arial"/>
                        </a:rPr>
                        <a:t>9,8</a:t>
                      </a:r>
                    </a:p>
                  </a:txBody>
                  <a:tcPr marL="6908" marR="6908"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de-AT" sz="900" b="0" i="0" u="none" strike="noStrike" dirty="0">
                          <a:latin typeface="Arial"/>
                        </a:rPr>
                        <a:t>7,7</a:t>
                      </a:r>
                    </a:p>
                  </a:txBody>
                  <a:tcPr marL="6908" marR="6908"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0" i="0" u="none" strike="noStrike">
                          <a:latin typeface="Arial"/>
                        </a:rPr>
                        <a:t>12,0</a:t>
                      </a:r>
                    </a:p>
                  </a:txBody>
                  <a:tcPr marL="6908" marR="6908"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1" i="0" u="none" strike="noStrike" dirty="0" smtClean="0">
                          <a:latin typeface="Arial"/>
                        </a:rPr>
                        <a:t>10,7</a:t>
                      </a:r>
                    </a:p>
                  </a:txBody>
                  <a:tcPr marL="6908" marR="6908"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de-AT" sz="900" b="0" i="0" u="none" strike="noStrike" dirty="0" smtClean="0">
                          <a:latin typeface="Arial"/>
                        </a:rPr>
                        <a:t>9,2</a:t>
                      </a:r>
                      <a:endParaRPr lang="de-AT" sz="900" b="0" i="0" u="none" strike="noStrike" dirty="0">
                        <a:latin typeface="Arial"/>
                      </a:endParaRPr>
                    </a:p>
                  </a:txBody>
                  <a:tcPr marL="6908" marR="6908"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0" i="0" u="none" strike="noStrike" dirty="0">
                          <a:latin typeface="Arial"/>
                        </a:rPr>
                        <a:t>12,0</a:t>
                      </a:r>
                    </a:p>
                  </a:txBody>
                  <a:tcPr marL="6908" marR="6908"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130">
                <a:tc>
                  <a:txBody>
                    <a:bodyPr/>
                    <a:lstStyle/>
                    <a:p>
                      <a:pPr algn="l" fontAlgn="ctr"/>
                      <a:r>
                        <a:rPr lang="de-AT" sz="900" b="1" i="0" u="none" strike="noStrike">
                          <a:latin typeface="Arial"/>
                        </a:rPr>
                        <a:t>Cadmium</a:t>
                      </a:r>
                    </a:p>
                  </a:txBody>
                  <a:tcPr marL="82896" marR="6908" marT="6377"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800" b="0" i="0" u="none" strike="noStrike">
                          <a:latin typeface="Arial"/>
                        </a:rPr>
                        <a:t>Cd [ppm]</a:t>
                      </a:r>
                    </a:p>
                  </a:txBody>
                  <a:tcPr marL="6908" marR="6908" marT="6377"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0" i="0" u="none" strike="noStrike">
                          <a:solidFill>
                            <a:srgbClr val="000000"/>
                          </a:solidFill>
                          <a:latin typeface="Arial"/>
                        </a:rPr>
                        <a:t>1,5</a:t>
                      </a:r>
                    </a:p>
                  </a:txBody>
                  <a:tcPr marL="6908" marR="6908" marT="63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alpha val="80000"/>
                      </a:srgbClr>
                    </a:solidFill>
                  </a:tcPr>
                </a:tc>
                <a:tc>
                  <a:txBody>
                    <a:bodyPr/>
                    <a:lstStyle/>
                    <a:p>
                      <a:pPr algn="ctr" fontAlgn="ctr"/>
                      <a:r>
                        <a:rPr lang="de-AT" sz="900" b="1" i="0" u="none" strike="noStrike" dirty="0">
                          <a:latin typeface="Arial"/>
                        </a:rPr>
                        <a:t>0,6</a:t>
                      </a:r>
                    </a:p>
                  </a:txBody>
                  <a:tcPr marL="6908" marR="6908"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de-AT" sz="900" b="0" i="0" u="none" strike="noStrike" dirty="0">
                          <a:latin typeface="Arial"/>
                        </a:rPr>
                        <a:t>0,3</a:t>
                      </a:r>
                    </a:p>
                  </a:txBody>
                  <a:tcPr marL="6908" marR="6908"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0" i="0" u="none" strike="noStrike">
                          <a:latin typeface="Arial"/>
                        </a:rPr>
                        <a:t>3,0</a:t>
                      </a:r>
                    </a:p>
                  </a:txBody>
                  <a:tcPr marL="6908" marR="6908"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1" i="0" u="none" strike="noStrike">
                          <a:latin typeface="Arial"/>
                        </a:rPr>
                        <a:t>0,4</a:t>
                      </a:r>
                    </a:p>
                  </a:txBody>
                  <a:tcPr marL="6908" marR="6908"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de-AT" sz="900" b="0" i="0" u="none" strike="noStrike">
                          <a:latin typeface="Arial"/>
                        </a:rPr>
                        <a:t>0,3</a:t>
                      </a:r>
                    </a:p>
                  </a:txBody>
                  <a:tcPr marL="6908" marR="6908"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0" i="0" u="none" strike="noStrike">
                          <a:latin typeface="Arial"/>
                        </a:rPr>
                        <a:t>0,8</a:t>
                      </a:r>
                    </a:p>
                  </a:txBody>
                  <a:tcPr marL="6908" marR="6908"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1" i="0" u="none" strike="noStrike">
                          <a:latin typeface="Arial"/>
                        </a:rPr>
                        <a:t>0,5</a:t>
                      </a:r>
                    </a:p>
                  </a:txBody>
                  <a:tcPr marL="6908" marR="6908"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de-AT" sz="900" b="0" i="0" u="none" strike="noStrike">
                          <a:latin typeface="Arial"/>
                        </a:rPr>
                        <a:t>0,3</a:t>
                      </a:r>
                    </a:p>
                  </a:txBody>
                  <a:tcPr marL="6908" marR="6908"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0" i="0" u="none" strike="noStrike">
                          <a:latin typeface="Arial"/>
                        </a:rPr>
                        <a:t>0,9</a:t>
                      </a:r>
                    </a:p>
                  </a:txBody>
                  <a:tcPr marL="6908" marR="6908"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1" i="0" u="none" strike="noStrike">
                          <a:latin typeface="Arial"/>
                        </a:rPr>
                        <a:t>0,5</a:t>
                      </a:r>
                    </a:p>
                  </a:txBody>
                  <a:tcPr marL="6908" marR="6908"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de-AT" sz="900" b="0" i="0" u="none" strike="noStrike" dirty="0">
                          <a:latin typeface="Arial"/>
                        </a:rPr>
                        <a:t>0,3</a:t>
                      </a:r>
                    </a:p>
                  </a:txBody>
                  <a:tcPr marL="6908" marR="6908"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0" i="0" u="none" strike="noStrike" dirty="0">
                          <a:latin typeface="Arial"/>
                        </a:rPr>
                        <a:t>0,9</a:t>
                      </a:r>
                    </a:p>
                  </a:txBody>
                  <a:tcPr marL="6908" marR="6908"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130">
                <a:tc>
                  <a:txBody>
                    <a:bodyPr/>
                    <a:lstStyle/>
                    <a:p>
                      <a:pPr algn="l" fontAlgn="ctr"/>
                      <a:r>
                        <a:rPr lang="de-AT" sz="900" b="1" i="0" u="none" strike="noStrike" dirty="0" err="1">
                          <a:latin typeface="Arial"/>
                        </a:rPr>
                        <a:t>Cobalt</a:t>
                      </a:r>
                      <a:endParaRPr lang="de-AT" sz="900" b="1" i="0" u="none" strike="noStrike" dirty="0">
                        <a:latin typeface="Arial"/>
                      </a:endParaRPr>
                    </a:p>
                  </a:txBody>
                  <a:tcPr marL="82896" marR="6908" marT="6377"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800" b="0" i="0" u="none" strike="noStrike">
                          <a:latin typeface="Arial"/>
                        </a:rPr>
                        <a:t>Co [ppm]</a:t>
                      </a:r>
                    </a:p>
                  </a:txBody>
                  <a:tcPr marL="6908" marR="6908" marT="6377"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0" i="0" u="none" strike="noStrike">
                          <a:solidFill>
                            <a:srgbClr val="000000"/>
                          </a:solidFill>
                          <a:latin typeface="Arial"/>
                        </a:rPr>
                        <a:t>50</a:t>
                      </a:r>
                    </a:p>
                  </a:txBody>
                  <a:tcPr marL="6908" marR="6908" marT="63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alpha val="80000"/>
                      </a:srgbClr>
                    </a:solidFill>
                  </a:tcPr>
                </a:tc>
                <a:tc>
                  <a:txBody>
                    <a:bodyPr/>
                    <a:lstStyle/>
                    <a:p>
                      <a:pPr algn="ctr" fontAlgn="ctr"/>
                      <a:r>
                        <a:rPr lang="de-AT" sz="900" b="1" i="0" u="none" strike="noStrike">
                          <a:latin typeface="Arial"/>
                        </a:rPr>
                        <a:t>7,3</a:t>
                      </a:r>
                    </a:p>
                  </a:txBody>
                  <a:tcPr marL="6908" marR="6908"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de-AT" sz="900" b="0" i="0" u="none" strike="noStrike" dirty="0">
                          <a:latin typeface="Arial"/>
                        </a:rPr>
                        <a:t>3,7</a:t>
                      </a:r>
                    </a:p>
                  </a:txBody>
                  <a:tcPr marL="6908" marR="6908"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0" i="0" u="none" strike="noStrike" dirty="0">
                          <a:latin typeface="Arial"/>
                        </a:rPr>
                        <a:t>16,0</a:t>
                      </a:r>
                    </a:p>
                  </a:txBody>
                  <a:tcPr marL="6908" marR="6908"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1" i="0" u="none" strike="noStrike">
                          <a:latin typeface="Arial"/>
                        </a:rPr>
                        <a:t>9,8</a:t>
                      </a:r>
                    </a:p>
                  </a:txBody>
                  <a:tcPr marL="6908" marR="6908"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de-AT" sz="900" b="0" i="0" u="none" strike="noStrike">
                          <a:latin typeface="Arial"/>
                        </a:rPr>
                        <a:t>5,8</a:t>
                      </a:r>
                    </a:p>
                  </a:txBody>
                  <a:tcPr marL="6908" marR="6908"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0" i="0" u="none" strike="noStrike">
                          <a:latin typeface="Arial"/>
                        </a:rPr>
                        <a:t>26,0</a:t>
                      </a:r>
                    </a:p>
                  </a:txBody>
                  <a:tcPr marL="6908" marR="6908"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1" i="0" u="none" strike="noStrike">
                          <a:latin typeface="Arial"/>
                        </a:rPr>
                        <a:t>9,8</a:t>
                      </a:r>
                    </a:p>
                  </a:txBody>
                  <a:tcPr marL="6908" marR="6908"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de-AT" sz="900" b="0" i="0" u="none" strike="noStrike">
                          <a:latin typeface="Arial"/>
                        </a:rPr>
                        <a:t>5,5</a:t>
                      </a:r>
                    </a:p>
                  </a:txBody>
                  <a:tcPr marL="6908" marR="6908"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0" i="0" u="none" strike="noStrike">
                          <a:latin typeface="Arial"/>
                        </a:rPr>
                        <a:t>39,0</a:t>
                      </a:r>
                    </a:p>
                  </a:txBody>
                  <a:tcPr marL="6908" marR="6908"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1" i="0" u="none" strike="noStrike" dirty="0" smtClean="0">
                          <a:latin typeface="Arial"/>
                        </a:rPr>
                        <a:t>8,9</a:t>
                      </a:r>
                      <a:endParaRPr lang="de-AT" sz="900" b="1" i="0" u="none" strike="noStrike" dirty="0">
                        <a:latin typeface="Arial"/>
                      </a:endParaRPr>
                    </a:p>
                  </a:txBody>
                  <a:tcPr marL="6908" marR="6908"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de-AT" sz="900" b="0" i="0" u="none" strike="noStrike" dirty="0" smtClean="0">
                          <a:latin typeface="Arial"/>
                        </a:rPr>
                        <a:t>5,0</a:t>
                      </a:r>
                      <a:endParaRPr lang="de-AT" sz="900" b="0" i="0" u="none" strike="noStrike" dirty="0">
                        <a:latin typeface="Arial"/>
                      </a:endParaRPr>
                    </a:p>
                  </a:txBody>
                  <a:tcPr marL="6908" marR="6908"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0" i="0" u="none" strike="noStrike" dirty="0" smtClean="0">
                          <a:latin typeface="Arial"/>
                        </a:rPr>
                        <a:t>30,0</a:t>
                      </a:r>
                      <a:endParaRPr lang="de-AT" sz="900" b="0" i="0" u="none" strike="noStrike" dirty="0">
                        <a:latin typeface="Arial"/>
                      </a:endParaRPr>
                    </a:p>
                  </a:txBody>
                  <a:tcPr marL="6908" marR="6908"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130">
                <a:tc>
                  <a:txBody>
                    <a:bodyPr/>
                    <a:lstStyle/>
                    <a:p>
                      <a:pPr algn="l" fontAlgn="ctr"/>
                      <a:r>
                        <a:rPr lang="de-AT" sz="900" b="1" i="0" u="none" strike="noStrike">
                          <a:latin typeface="Arial"/>
                        </a:rPr>
                        <a:t>Chrom</a:t>
                      </a:r>
                    </a:p>
                  </a:txBody>
                  <a:tcPr marL="82896" marR="6908" marT="6377"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800" b="0" i="0" u="none" strike="noStrike">
                          <a:latin typeface="Arial"/>
                        </a:rPr>
                        <a:t>Cr [ppm]</a:t>
                      </a:r>
                    </a:p>
                  </a:txBody>
                  <a:tcPr marL="6908" marR="6908" marT="6377"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0" i="0" u="none" strike="noStrike">
                          <a:solidFill>
                            <a:srgbClr val="000000"/>
                          </a:solidFill>
                          <a:latin typeface="Arial"/>
                        </a:rPr>
                        <a:t>150</a:t>
                      </a:r>
                    </a:p>
                  </a:txBody>
                  <a:tcPr marL="6908" marR="6908" marT="63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alpha val="80000"/>
                      </a:srgbClr>
                    </a:solidFill>
                  </a:tcPr>
                </a:tc>
                <a:tc>
                  <a:txBody>
                    <a:bodyPr/>
                    <a:lstStyle/>
                    <a:p>
                      <a:pPr algn="ctr" fontAlgn="ctr"/>
                      <a:r>
                        <a:rPr lang="de-AT" sz="900" b="1" i="0" u="none" strike="noStrike">
                          <a:latin typeface="Arial"/>
                        </a:rPr>
                        <a:t>93</a:t>
                      </a:r>
                    </a:p>
                  </a:txBody>
                  <a:tcPr marL="6908" marR="6908"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de-AT" sz="900" b="0" i="0" u="none" strike="noStrike">
                          <a:latin typeface="Arial"/>
                        </a:rPr>
                        <a:t>66</a:t>
                      </a:r>
                    </a:p>
                  </a:txBody>
                  <a:tcPr marL="6908" marR="6908"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0" i="0" u="none" strike="noStrike" dirty="0">
                          <a:latin typeface="Arial"/>
                        </a:rPr>
                        <a:t>198</a:t>
                      </a:r>
                    </a:p>
                  </a:txBody>
                  <a:tcPr marL="6908" marR="6908"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1" i="0" u="none" strike="noStrike" dirty="0">
                          <a:latin typeface="Arial"/>
                        </a:rPr>
                        <a:t>106</a:t>
                      </a:r>
                    </a:p>
                  </a:txBody>
                  <a:tcPr marL="6908" marR="6908"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de-AT" sz="900" b="0" i="0" u="none" strike="noStrike">
                          <a:latin typeface="Arial"/>
                        </a:rPr>
                        <a:t>83</a:t>
                      </a:r>
                    </a:p>
                  </a:txBody>
                  <a:tcPr marL="6908" marR="6908"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0" i="0" u="none" strike="noStrike">
                          <a:latin typeface="Arial"/>
                        </a:rPr>
                        <a:t>164</a:t>
                      </a:r>
                    </a:p>
                  </a:txBody>
                  <a:tcPr marL="6908" marR="6908"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1" i="0" u="none" strike="noStrike">
                          <a:latin typeface="Arial"/>
                        </a:rPr>
                        <a:t>109</a:t>
                      </a:r>
                    </a:p>
                  </a:txBody>
                  <a:tcPr marL="6908" marR="6908"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de-AT" sz="900" b="0" i="0" u="none" strike="noStrike">
                          <a:latin typeface="Arial"/>
                        </a:rPr>
                        <a:t>76</a:t>
                      </a:r>
                    </a:p>
                  </a:txBody>
                  <a:tcPr marL="6908" marR="6908"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0" i="0" u="none" strike="noStrike">
                          <a:latin typeface="Arial"/>
                        </a:rPr>
                        <a:t>151</a:t>
                      </a:r>
                    </a:p>
                  </a:txBody>
                  <a:tcPr marL="6908" marR="6908"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1" i="0" u="none" strike="noStrike" dirty="0" smtClean="0">
                          <a:latin typeface="Arial"/>
                        </a:rPr>
                        <a:t>95</a:t>
                      </a:r>
                      <a:endParaRPr lang="de-AT" sz="900" b="1" i="0" u="none" strike="noStrike" dirty="0">
                        <a:latin typeface="Arial"/>
                      </a:endParaRPr>
                    </a:p>
                  </a:txBody>
                  <a:tcPr marL="6908" marR="6908"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de-AT" sz="900" b="0" i="0" u="none" strike="noStrike" dirty="0" smtClean="0">
                          <a:latin typeface="Arial"/>
                        </a:rPr>
                        <a:t>78</a:t>
                      </a:r>
                      <a:endParaRPr lang="de-AT" sz="900" b="0" i="0" u="none" strike="noStrike" dirty="0">
                        <a:latin typeface="Arial"/>
                      </a:endParaRPr>
                    </a:p>
                  </a:txBody>
                  <a:tcPr marL="6908" marR="6908"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0" i="0" u="none" strike="noStrike" dirty="0" smtClean="0">
                          <a:latin typeface="Arial"/>
                        </a:rPr>
                        <a:t>134</a:t>
                      </a:r>
                      <a:endParaRPr lang="de-AT" sz="900" b="0" i="0" u="none" strike="noStrike" dirty="0">
                        <a:latin typeface="Arial"/>
                      </a:endParaRPr>
                    </a:p>
                  </a:txBody>
                  <a:tcPr marL="6908" marR="6908"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130">
                <a:tc>
                  <a:txBody>
                    <a:bodyPr/>
                    <a:lstStyle/>
                    <a:p>
                      <a:pPr algn="l" fontAlgn="ctr"/>
                      <a:r>
                        <a:rPr lang="de-AT" sz="900" b="1" i="0" u="none" strike="noStrike">
                          <a:latin typeface="Arial"/>
                        </a:rPr>
                        <a:t>Nickel</a:t>
                      </a:r>
                    </a:p>
                  </a:txBody>
                  <a:tcPr marL="82896" marR="6908" marT="6377"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800" b="0" i="0" u="none" strike="noStrike">
                          <a:latin typeface="Arial"/>
                        </a:rPr>
                        <a:t>Ni [ppm]</a:t>
                      </a:r>
                    </a:p>
                  </a:txBody>
                  <a:tcPr marL="6908" marR="6908" marT="6377"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0" i="0" u="none" strike="noStrike">
                          <a:solidFill>
                            <a:srgbClr val="000000"/>
                          </a:solidFill>
                          <a:latin typeface="Arial"/>
                        </a:rPr>
                        <a:t>100</a:t>
                      </a:r>
                    </a:p>
                  </a:txBody>
                  <a:tcPr marL="6908" marR="6908" marT="63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alpha val="80000"/>
                      </a:srgbClr>
                    </a:solidFill>
                  </a:tcPr>
                </a:tc>
                <a:tc>
                  <a:txBody>
                    <a:bodyPr/>
                    <a:lstStyle/>
                    <a:p>
                      <a:pPr algn="ctr" fontAlgn="ctr"/>
                      <a:r>
                        <a:rPr lang="de-AT" sz="900" b="1" i="0" u="none" strike="noStrike">
                          <a:latin typeface="Arial"/>
                        </a:rPr>
                        <a:t>35</a:t>
                      </a:r>
                    </a:p>
                  </a:txBody>
                  <a:tcPr marL="6908" marR="6908"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de-AT" sz="900" b="0" i="0" u="none" strike="noStrike">
                          <a:latin typeface="Arial"/>
                        </a:rPr>
                        <a:t>22</a:t>
                      </a:r>
                    </a:p>
                  </a:txBody>
                  <a:tcPr marL="6908" marR="6908"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0" i="0" u="none" strike="noStrike">
                          <a:latin typeface="Arial"/>
                        </a:rPr>
                        <a:t>97</a:t>
                      </a:r>
                    </a:p>
                  </a:txBody>
                  <a:tcPr marL="6908" marR="6908"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1" i="0" u="none" strike="noStrike" dirty="0">
                          <a:latin typeface="Arial"/>
                        </a:rPr>
                        <a:t>41</a:t>
                      </a:r>
                    </a:p>
                  </a:txBody>
                  <a:tcPr marL="6908" marR="6908"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de-AT" sz="900" b="0" i="0" u="none" strike="noStrike" dirty="0">
                          <a:latin typeface="Arial"/>
                        </a:rPr>
                        <a:t>32</a:t>
                      </a:r>
                    </a:p>
                  </a:txBody>
                  <a:tcPr marL="6908" marR="6908"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0" i="0" u="none" strike="noStrike">
                          <a:latin typeface="Arial"/>
                        </a:rPr>
                        <a:t>73</a:t>
                      </a:r>
                    </a:p>
                  </a:txBody>
                  <a:tcPr marL="6908" marR="6908"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1" i="0" u="none" strike="noStrike">
                          <a:latin typeface="Arial"/>
                        </a:rPr>
                        <a:t>44</a:t>
                      </a:r>
                    </a:p>
                  </a:txBody>
                  <a:tcPr marL="6908" marR="6908"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de-AT" sz="900" b="0" i="0" u="none" strike="noStrike">
                          <a:latin typeface="Arial"/>
                        </a:rPr>
                        <a:t>27</a:t>
                      </a:r>
                    </a:p>
                  </a:txBody>
                  <a:tcPr marL="6908" marR="6908"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0" i="0" u="none" strike="noStrike">
                          <a:latin typeface="Arial"/>
                        </a:rPr>
                        <a:t>59</a:t>
                      </a:r>
                    </a:p>
                  </a:txBody>
                  <a:tcPr marL="6908" marR="6908"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1" i="0" u="none" strike="noStrike" dirty="0" smtClean="0">
                          <a:latin typeface="Arial"/>
                        </a:rPr>
                        <a:t>41</a:t>
                      </a:r>
                      <a:endParaRPr lang="de-AT" sz="900" b="1" i="0" u="none" strike="noStrike" dirty="0">
                        <a:latin typeface="Arial"/>
                      </a:endParaRPr>
                    </a:p>
                  </a:txBody>
                  <a:tcPr marL="6908" marR="6908"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de-AT" sz="900" b="0" i="0" u="none" strike="noStrike" dirty="0" smtClean="0">
                          <a:latin typeface="Arial"/>
                        </a:rPr>
                        <a:t>28</a:t>
                      </a:r>
                      <a:endParaRPr lang="de-AT" sz="900" b="0" i="0" u="none" strike="noStrike" dirty="0">
                        <a:latin typeface="Arial"/>
                      </a:endParaRPr>
                    </a:p>
                  </a:txBody>
                  <a:tcPr marL="6908" marR="6908"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0" i="0" u="none" strike="noStrike" dirty="0" smtClean="0">
                          <a:latin typeface="Arial"/>
                        </a:rPr>
                        <a:t>58</a:t>
                      </a:r>
                      <a:endParaRPr lang="de-AT" sz="900" b="0" i="0" u="none" strike="noStrike" dirty="0">
                        <a:latin typeface="Arial"/>
                      </a:endParaRPr>
                    </a:p>
                  </a:txBody>
                  <a:tcPr marL="6908" marR="6908"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130">
                <a:tc>
                  <a:txBody>
                    <a:bodyPr/>
                    <a:lstStyle/>
                    <a:p>
                      <a:pPr algn="l" fontAlgn="ctr"/>
                      <a:r>
                        <a:rPr lang="de-AT" sz="900" b="1" i="0" u="none" strike="noStrike">
                          <a:latin typeface="Arial"/>
                        </a:rPr>
                        <a:t>Blei</a:t>
                      </a:r>
                    </a:p>
                  </a:txBody>
                  <a:tcPr marL="82896" marR="6908" marT="6377"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800" b="0" i="0" u="none" strike="noStrike">
                          <a:latin typeface="Arial"/>
                        </a:rPr>
                        <a:t>Pb [ppm]</a:t>
                      </a:r>
                    </a:p>
                  </a:txBody>
                  <a:tcPr marL="6908" marR="6908" marT="6377"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0" i="0" u="none" strike="noStrike">
                          <a:solidFill>
                            <a:srgbClr val="000000"/>
                          </a:solidFill>
                          <a:latin typeface="Arial"/>
                        </a:rPr>
                        <a:t>100</a:t>
                      </a:r>
                    </a:p>
                  </a:txBody>
                  <a:tcPr marL="6908" marR="6908" marT="63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alpha val="80000"/>
                      </a:srgbClr>
                    </a:solidFill>
                  </a:tcPr>
                </a:tc>
                <a:tc>
                  <a:txBody>
                    <a:bodyPr/>
                    <a:lstStyle/>
                    <a:p>
                      <a:pPr algn="ctr" fontAlgn="ctr"/>
                      <a:r>
                        <a:rPr lang="de-AT" sz="900" b="1" i="0" u="none" strike="noStrike">
                          <a:latin typeface="Arial"/>
                        </a:rPr>
                        <a:t>25</a:t>
                      </a:r>
                    </a:p>
                  </a:txBody>
                  <a:tcPr marL="6908" marR="6908"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de-AT" sz="900" b="0" i="0" u="none" strike="noStrike">
                          <a:latin typeface="Arial"/>
                        </a:rPr>
                        <a:t>12</a:t>
                      </a:r>
                    </a:p>
                  </a:txBody>
                  <a:tcPr marL="6908" marR="6908"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0" i="0" u="none" strike="noStrike">
                          <a:latin typeface="Arial"/>
                        </a:rPr>
                        <a:t>56</a:t>
                      </a:r>
                    </a:p>
                  </a:txBody>
                  <a:tcPr marL="6908" marR="6908"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1" i="0" u="none" strike="noStrike">
                          <a:latin typeface="Arial"/>
                        </a:rPr>
                        <a:t>22</a:t>
                      </a:r>
                    </a:p>
                  </a:txBody>
                  <a:tcPr marL="6908" marR="6908"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de-AT" sz="900" b="0" i="0" u="none" strike="noStrike" dirty="0">
                          <a:latin typeface="Arial"/>
                        </a:rPr>
                        <a:t>12</a:t>
                      </a:r>
                    </a:p>
                  </a:txBody>
                  <a:tcPr marL="6908" marR="6908"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0" i="0" u="none" strike="noStrike" dirty="0">
                          <a:latin typeface="Arial"/>
                        </a:rPr>
                        <a:t>34</a:t>
                      </a:r>
                    </a:p>
                  </a:txBody>
                  <a:tcPr marL="6908" marR="6908"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1" i="0" u="none" strike="noStrike" dirty="0">
                          <a:latin typeface="Arial"/>
                        </a:rPr>
                        <a:t>24</a:t>
                      </a:r>
                    </a:p>
                  </a:txBody>
                  <a:tcPr marL="6908" marR="6908"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de-AT" sz="900" b="0" i="0" u="none" strike="noStrike">
                          <a:latin typeface="Arial"/>
                        </a:rPr>
                        <a:t>9</a:t>
                      </a:r>
                    </a:p>
                  </a:txBody>
                  <a:tcPr marL="6908" marR="6908"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0" i="0" u="none" strike="noStrike">
                          <a:latin typeface="Arial"/>
                        </a:rPr>
                        <a:t>38</a:t>
                      </a:r>
                    </a:p>
                  </a:txBody>
                  <a:tcPr marL="6908" marR="6908"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1" i="0" u="none" strike="noStrike" dirty="0" smtClean="0">
                          <a:latin typeface="Arial"/>
                        </a:rPr>
                        <a:t>18</a:t>
                      </a:r>
                      <a:endParaRPr lang="de-AT" sz="900" b="1" i="0" u="none" strike="noStrike" dirty="0">
                        <a:latin typeface="Arial"/>
                      </a:endParaRPr>
                    </a:p>
                  </a:txBody>
                  <a:tcPr marL="6908" marR="6908"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de-AT" sz="900" b="0" i="0" u="none" strike="noStrike" dirty="0" smtClean="0">
                          <a:latin typeface="Arial"/>
                        </a:rPr>
                        <a:t>12</a:t>
                      </a:r>
                      <a:endParaRPr lang="de-AT" sz="900" b="0" i="0" u="none" strike="noStrike" dirty="0">
                        <a:latin typeface="Arial"/>
                      </a:endParaRPr>
                    </a:p>
                  </a:txBody>
                  <a:tcPr marL="6908" marR="6908"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0" i="0" u="none" strike="noStrike" dirty="0" smtClean="0">
                          <a:latin typeface="Arial"/>
                        </a:rPr>
                        <a:t>31</a:t>
                      </a:r>
                      <a:endParaRPr lang="de-AT" sz="900" b="0" i="0" u="none" strike="noStrike" dirty="0">
                        <a:latin typeface="Arial"/>
                      </a:endParaRPr>
                    </a:p>
                  </a:txBody>
                  <a:tcPr marL="6908" marR="6908"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130">
                <a:tc>
                  <a:txBody>
                    <a:bodyPr/>
                    <a:lstStyle/>
                    <a:p>
                      <a:pPr algn="l" fontAlgn="ctr"/>
                      <a:r>
                        <a:rPr lang="de-AT" sz="900" b="1" i="0" u="none" strike="noStrike">
                          <a:latin typeface="Arial"/>
                        </a:rPr>
                        <a:t>Antimon</a:t>
                      </a:r>
                    </a:p>
                  </a:txBody>
                  <a:tcPr marL="82896" marR="6908" marT="6377"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800" b="0" i="0" u="none" strike="noStrike">
                          <a:latin typeface="Arial"/>
                        </a:rPr>
                        <a:t>Sb [ppm]</a:t>
                      </a:r>
                    </a:p>
                  </a:txBody>
                  <a:tcPr marL="6908" marR="6908" marT="6377"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0" i="0" u="none" strike="noStrike">
                          <a:solidFill>
                            <a:srgbClr val="000000"/>
                          </a:solidFill>
                          <a:latin typeface="Arial"/>
                        </a:rPr>
                        <a:t>10</a:t>
                      </a:r>
                    </a:p>
                  </a:txBody>
                  <a:tcPr marL="6908" marR="6908" marT="63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alpha val="80000"/>
                      </a:srgbClr>
                    </a:solidFill>
                  </a:tcPr>
                </a:tc>
                <a:tc>
                  <a:txBody>
                    <a:bodyPr/>
                    <a:lstStyle/>
                    <a:p>
                      <a:pPr algn="ctr" fontAlgn="ctr"/>
                      <a:r>
                        <a:rPr lang="de-AT" sz="900" b="1" i="0" u="none" strike="noStrike" dirty="0">
                          <a:latin typeface="Arial"/>
                        </a:rPr>
                        <a:t>5,2</a:t>
                      </a:r>
                    </a:p>
                  </a:txBody>
                  <a:tcPr marL="6908" marR="6908"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de-AT" sz="900" b="0" i="0" u="none" strike="noStrike">
                          <a:latin typeface="Arial"/>
                        </a:rPr>
                        <a:t>2,3</a:t>
                      </a:r>
                    </a:p>
                  </a:txBody>
                  <a:tcPr marL="6908" marR="6908"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0" i="0" u="none" strike="noStrike">
                          <a:latin typeface="Arial"/>
                        </a:rPr>
                        <a:t>9,4</a:t>
                      </a:r>
                    </a:p>
                  </a:txBody>
                  <a:tcPr marL="6908" marR="6908"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1" i="0" u="none" strike="noStrike">
                          <a:latin typeface="Arial"/>
                        </a:rPr>
                        <a:t>6,0</a:t>
                      </a:r>
                    </a:p>
                  </a:txBody>
                  <a:tcPr marL="6908" marR="6908"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de-AT" sz="900" b="0" i="0" u="none" strike="noStrike">
                          <a:latin typeface="Arial"/>
                        </a:rPr>
                        <a:t>2,0</a:t>
                      </a:r>
                    </a:p>
                  </a:txBody>
                  <a:tcPr marL="6908" marR="6908"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0" i="0" u="none" strike="noStrike">
                          <a:latin typeface="Arial"/>
                        </a:rPr>
                        <a:t>11,0</a:t>
                      </a:r>
                    </a:p>
                  </a:txBody>
                  <a:tcPr marL="6908" marR="6908"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1" i="0" u="none" strike="noStrike" dirty="0">
                          <a:latin typeface="Arial"/>
                        </a:rPr>
                        <a:t>7,0</a:t>
                      </a:r>
                    </a:p>
                  </a:txBody>
                  <a:tcPr marL="6908" marR="6908"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de-AT" sz="900" b="0" i="0" u="none" strike="noStrike">
                          <a:latin typeface="Arial"/>
                        </a:rPr>
                        <a:t>2,0</a:t>
                      </a:r>
                    </a:p>
                  </a:txBody>
                  <a:tcPr marL="6908" marR="6908"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0" i="0" u="none" strike="noStrike">
                          <a:latin typeface="Arial"/>
                        </a:rPr>
                        <a:t>13,0</a:t>
                      </a:r>
                    </a:p>
                  </a:txBody>
                  <a:tcPr marL="6908" marR="6908"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1" i="0" u="none" strike="noStrike" dirty="0" smtClean="0">
                          <a:latin typeface="Arial"/>
                        </a:rPr>
                        <a:t>6,9</a:t>
                      </a:r>
                      <a:endParaRPr lang="de-AT" sz="900" b="1" i="0" u="none" strike="noStrike" dirty="0">
                        <a:latin typeface="Arial"/>
                      </a:endParaRPr>
                    </a:p>
                  </a:txBody>
                  <a:tcPr marL="6908" marR="6908"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de-AT" sz="900" b="0" i="0" u="none" strike="noStrike" dirty="0" smtClean="0">
                          <a:latin typeface="Arial"/>
                        </a:rPr>
                        <a:t>3,5</a:t>
                      </a:r>
                      <a:endParaRPr lang="de-AT" sz="900" b="0" i="0" u="none" strike="noStrike" dirty="0">
                        <a:latin typeface="Arial"/>
                      </a:endParaRPr>
                    </a:p>
                  </a:txBody>
                  <a:tcPr marL="6908" marR="6908"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AT" sz="900" b="0" i="0" u="none" strike="noStrike" dirty="0">
                          <a:latin typeface="Arial"/>
                        </a:rPr>
                        <a:t>13,0</a:t>
                      </a:r>
                    </a:p>
                  </a:txBody>
                  <a:tcPr marL="6908" marR="6908"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618">
                <a:tc>
                  <a:txBody>
                    <a:bodyPr/>
                    <a:lstStyle/>
                    <a:p>
                      <a:pPr algn="l" fontAlgn="ctr"/>
                      <a:r>
                        <a:rPr lang="de-AT" sz="900" b="1" i="0" u="none" strike="noStrike">
                          <a:latin typeface="Arial"/>
                        </a:rPr>
                        <a:t>Quecksilber</a:t>
                      </a:r>
                    </a:p>
                  </a:txBody>
                  <a:tcPr marL="82896" marR="6908" marT="6377"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AT" sz="800" b="0" i="0" u="none" strike="noStrike">
                          <a:latin typeface="Arial"/>
                        </a:rPr>
                        <a:t>Hg [ppm]</a:t>
                      </a:r>
                    </a:p>
                  </a:txBody>
                  <a:tcPr marL="6908" marR="6908" marT="6377"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AT" sz="900" b="0" i="0" u="none" strike="noStrike" dirty="0">
                          <a:latin typeface="Arial"/>
                        </a:rPr>
                        <a:t>/</a:t>
                      </a:r>
                    </a:p>
                  </a:txBody>
                  <a:tcPr marL="6908" marR="6908" marT="63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alpha val="80000"/>
                      </a:srgbClr>
                    </a:solidFill>
                  </a:tcPr>
                </a:tc>
                <a:tc>
                  <a:txBody>
                    <a:bodyPr/>
                    <a:lstStyle/>
                    <a:p>
                      <a:pPr algn="ctr" fontAlgn="ctr"/>
                      <a:r>
                        <a:rPr lang="de-AT" sz="900" b="1" i="0" u="none" strike="noStrike">
                          <a:latin typeface="Arial"/>
                        </a:rPr>
                        <a:t>&lt; 0,001</a:t>
                      </a:r>
                    </a:p>
                  </a:txBody>
                  <a:tcPr marL="6908" marR="6908"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de-AT" sz="900" b="0" i="0" u="none" strike="noStrike">
                          <a:latin typeface="Arial"/>
                        </a:rPr>
                        <a:t>/</a:t>
                      </a:r>
                    </a:p>
                  </a:txBody>
                  <a:tcPr marL="6908" marR="6908"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AT" sz="900" b="0" i="0" u="none" strike="noStrike">
                          <a:latin typeface="Arial"/>
                        </a:rPr>
                        <a:t>/</a:t>
                      </a:r>
                    </a:p>
                  </a:txBody>
                  <a:tcPr marL="6908" marR="6908"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AT" sz="900" b="1" i="0" u="none" strike="noStrike">
                          <a:latin typeface="Arial"/>
                        </a:rPr>
                        <a:t>&lt; 0,001</a:t>
                      </a:r>
                    </a:p>
                  </a:txBody>
                  <a:tcPr marL="6908" marR="6908"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de-AT" sz="900" b="0" i="0" u="none" strike="noStrike">
                          <a:latin typeface="Arial"/>
                        </a:rPr>
                        <a:t>/</a:t>
                      </a:r>
                    </a:p>
                  </a:txBody>
                  <a:tcPr marL="6908" marR="6908"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AT" sz="900" b="0" i="0" u="none" strike="noStrike">
                          <a:latin typeface="Arial"/>
                        </a:rPr>
                        <a:t>/</a:t>
                      </a:r>
                    </a:p>
                  </a:txBody>
                  <a:tcPr marL="6908" marR="6908"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AT" sz="900" b="1" i="0" u="none" strike="noStrike" dirty="0">
                          <a:latin typeface="Arial"/>
                        </a:rPr>
                        <a:t>&lt;0,001</a:t>
                      </a:r>
                    </a:p>
                  </a:txBody>
                  <a:tcPr marL="6908" marR="6908"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de-AT" sz="900" b="0" i="0" u="none" strike="noStrike" dirty="0">
                          <a:latin typeface="Arial"/>
                        </a:rPr>
                        <a:t>/</a:t>
                      </a:r>
                    </a:p>
                  </a:txBody>
                  <a:tcPr marL="6908" marR="6908"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AT" sz="900" b="0" i="0" u="none" strike="noStrike" dirty="0">
                          <a:latin typeface="Arial"/>
                        </a:rPr>
                        <a:t>/</a:t>
                      </a:r>
                    </a:p>
                  </a:txBody>
                  <a:tcPr marL="6908" marR="6908"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AT" sz="900" b="1" i="0" u="none" strike="noStrike" dirty="0">
                          <a:latin typeface="Arial"/>
                        </a:rPr>
                        <a:t>&lt;0,001</a:t>
                      </a:r>
                    </a:p>
                  </a:txBody>
                  <a:tcPr marL="6908" marR="6908" marT="63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de-AT" sz="900" b="0" i="0" u="none" strike="noStrike" dirty="0">
                          <a:latin typeface="Arial"/>
                        </a:rPr>
                        <a:t>/</a:t>
                      </a:r>
                    </a:p>
                  </a:txBody>
                  <a:tcPr marL="6908" marR="6908" marT="63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AT" sz="900" b="0" i="0" u="none" strike="noStrike" dirty="0">
                          <a:latin typeface="Arial"/>
                        </a:rPr>
                        <a:t>/</a:t>
                      </a:r>
                    </a:p>
                  </a:txBody>
                  <a:tcPr marL="6908" marR="6908" marT="63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Foliennummernplatzhalter 9"/>
          <p:cNvSpPr>
            <a:spLocks noGrp="1"/>
          </p:cNvSpPr>
          <p:nvPr>
            <p:ph type="sldNum" sz="quarter" idx="11"/>
          </p:nvPr>
        </p:nvSpPr>
        <p:spPr/>
        <p:txBody>
          <a:bodyPr/>
          <a:lstStyle/>
          <a:p>
            <a:fld id="{A9EC245D-4DC0-45C2-94ED-43F8313971FC}" type="slidenum">
              <a:rPr lang="en-US" smtClean="0"/>
              <a:pPr/>
              <a:t>14</a:t>
            </a:fld>
            <a:endParaRPr lang="en-US"/>
          </a:p>
        </p:txBody>
      </p:sp>
    </p:spTree>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0712" name="Rectangle 8"/>
          <p:cNvSpPr>
            <a:spLocks noGrp="1" noChangeArrowheads="1"/>
          </p:cNvSpPr>
          <p:nvPr>
            <p:ph type="body" idx="1"/>
          </p:nvPr>
        </p:nvSpPr>
        <p:spPr>
          <a:xfrm>
            <a:off x="488504" y="1556792"/>
            <a:ext cx="7708106" cy="646331"/>
          </a:xfrm>
        </p:spPr>
        <p:txBody>
          <a:bodyPr/>
          <a:lstStyle/>
          <a:p>
            <a:pPr marL="663575" indent="-188913" eaLnBrk="0" fontAlgn="b" hangingPunct="0">
              <a:spcBef>
                <a:spcPct val="40000"/>
              </a:spcBef>
              <a:buClr>
                <a:schemeClr val="tx2"/>
              </a:buClr>
              <a:buSzPct val="70000"/>
              <a:tabLst>
                <a:tab pos="801688" algn="l"/>
                <a:tab pos="2159000" algn="l"/>
              </a:tabLst>
            </a:pPr>
            <a:r>
              <a:rPr lang="de-DE" sz="1800" dirty="0" smtClean="0">
                <a:cs typeface="Arial" charset="0"/>
              </a:rPr>
              <a:t>Es erfolgt bislang kein Einsatz von Klärschlamm, weshalb auch keine Geruchsmessung stattfand</a:t>
            </a:r>
            <a:endParaRPr lang="de-DE" sz="1800" dirty="0">
              <a:cs typeface="Arial" charset="0"/>
            </a:endParaRPr>
          </a:p>
        </p:txBody>
      </p:sp>
      <p:sp>
        <p:nvSpPr>
          <p:cNvPr id="200713" name="Rectangle 9"/>
          <p:cNvSpPr>
            <a:spLocks noGrp="1" noChangeArrowheads="1"/>
          </p:cNvSpPr>
          <p:nvPr>
            <p:ph type="title"/>
          </p:nvPr>
        </p:nvSpPr>
        <p:spPr/>
        <p:txBody>
          <a:bodyPr/>
          <a:lstStyle/>
          <a:p>
            <a:r>
              <a:rPr lang="de-DE" dirty="0" smtClean="0"/>
              <a:t>Geruchsmessung</a:t>
            </a:r>
            <a:endParaRPr lang="de-DE" dirty="0"/>
          </a:p>
        </p:txBody>
      </p:sp>
      <p:sp>
        <p:nvSpPr>
          <p:cNvPr id="6" name="Textfeld 5"/>
          <p:cNvSpPr txBox="1"/>
          <p:nvPr/>
        </p:nvSpPr>
        <p:spPr>
          <a:xfrm>
            <a:off x="272480" y="5013176"/>
            <a:ext cx="5772641" cy="1323439"/>
          </a:xfrm>
          <a:prstGeom prst="rect">
            <a:avLst/>
          </a:prstGeom>
          <a:solidFill>
            <a:schemeClr val="bg2">
              <a:lumMod val="40000"/>
              <a:lumOff val="60000"/>
            </a:schemeClr>
          </a:solidFill>
        </p:spPr>
        <p:txBody>
          <a:bodyPr wrap="square" rtlCol="0">
            <a:spAutoFit/>
          </a:bodyPr>
          <a:lstStyle/>
          <a:p>
            <a:pPr marL="285750" indent="-285750">
              <a:buAutoNum type="romanUcPeriod"/>
            </a:pPr>
            <a:r>
              <a:rPr lang="de-DE" sz="1000" b="1" dirty="0" smtClean="0"/>
              <a:t>Verpflichtungen der Lafarge</a:t>
            </a:r>
          </a:p>
          <a:p>
            <a:pPr marL="285750" indent="-285750"/>
            <a:r>
              <a:rPr lang="de-DE" sz="1000" dirty="0" smtClean="0"/>
              <a:t>10. Lafarge führt beim Ersteinsatz von Klärschlamm eine Geruchsmessung durch, wobei diese als Emissionsmessung am Kamin erfolgt. (Kleinmengen für technische Versuche sind keine Ersteinsatz.) Außerdem lädt Lafarge die Vertragspartner zur Vorortinspektion ein und sichert zu, dass bei Geruchsbelästigung im Abstand von 50m um die Klärschlammanlage die Klärschlammverbrennung bis zur einvernehmlichen Feststellung der Geruchsneutralität unterlassen wird. Geruchsneutralität ist bei einem im Zementwerk normalerweise auftretenden Geruch gegeben.</a:t>
            </a:r>
            <a:endParaRPr lang="de-AT" sz="1000" dirty="0"/>
          </a:p>
        </p:txBody>
      </p:sp>
      <p:sp>
        <p:nvSpPr>
          <p:cNvPr id="7" name="Foliennummernplatzhalter 6"/>
          <p:cNvSpPr>
            <a:spLocks noGrp="1"/>
          </p:cNvSpPr>
          <p:nvPr>
            <p:ph type="sldNum" sz="quarter" idx="11"/>
          </p:nvPr>
        </p:nvSpPr>
        <p:spPr/>
        <p:txBody>
          <a:bodyPr/>
          <a:lstStyle/>
          <a:p>
            <a:fld id="{A9EC245D-4DC0-45C2-94ED-43F8313971FC}" type="slidenum">
              <a:rPr lang="en-US" smtClean="0"/>
              <a:pPr/>
              <a:t>15</a:t>
            </a:fld>
            <a:endParaRPr lang="en-US"/>
          </a:p>
        </p:txBody>
      </p:sp>
    </p:spTree>
  </p:cSld>
  <p:clrMapOvr>
    <a:masterClrMapping/>
  </p:clrMapOvr>
  <p:transition spd="med">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2" name="Grafik 31" descr="Bergerhoffpositionen MDF.jpg"/>
          <p:cNvPicPr>
            <a:picLocks noChangeAspect="1"/>
          </p:cNvPicPr>
          <p:nvPr/>
        </p:nvPicPr>
        <p:blipFill>
          <a:blip r:embed="rId3" cstate="print"/>
          <a:srcRect t="6252" b="16977"/>
          <a:stretch>
            <a:fillRect/>
          </a:stretch>
        </p:blipFill>
        <p:spPr>
          <a:xfrm>
            <a:off x="2000672" y="2996952"/>
            <a:ext cx="5174410" cy="3376359"/>
          </a:xfrm>
          <a:prstGeom prst="rect">
            <a:avLst/>
          </a:prstGeom>
        </p:spPr>
      </p:pic>
      <p:sp>
        <p:nvSpPr>
          <p:cNvPr id="6" name="Rectangle 3"/>
          <p:cNvSpPr txBox="1">
            <a:spLocks noChangeArrowheads="1"/>
          </p:cNvSpPr>
          <p:nvPr/>
        </p:nvSpPr>
        <p:spPr bwMode="auto">
          <a:xfrm>
            <a:off x="560512" y="1268760"/>
            <a:ext cx="8306594" cy="1834348"/>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spAutoFit/>
          </a:bodyPr>
          <a:lstStyle/>
          <a:p>
            <a:pPr marL="284163" marR="0" lvl="0" indent="-284163" algn="l" defTabSz="914400" rtl="0" eaLnBrk="0" fontAlgn="b" latinLnBrk="0" hangingPunct="0">
              <a:lnSpc>
                <a:spcPct val="100000"/>
              </a:lnSpc>
              <a:spcBef>
                <a:spcPct val="100000"/>
              </a:spcBef>
              <a:spcAft>
                <a:spcPct val="0"/>
              </a:spcAft>
              <a:buClr>
                <a:schemeClr val="tx2"/>
              </a:buClr>
              <a:buSzPct val="70000"/>
              <a:buFont typeface="Monotype Sorts" pitchFamily="2" charset="2"/>
              <a:buChar char="l"/>
              <a:tabLst>
                <a:tab pos="801688" algn="l"/>
                <a:tab pos="2159000" algn="l"/>
              </a:tabLst>
              <a:defRPr/>
            </a:pPr>
            <a:r>
              <a:rPr kumimoji="0" lang="de-AT" sz="1800" b="1" i="0" u="none" strike="noStrike" kern="0" cap="none" spc="0" normalizeH="0" baseline="0" noProof="0" dirty="0" smtClean="0">
                <a:ln>
                  <a:noFill/>
                </a:ln>
                <a:solidFill>
                  <a:schemeClr val="tx1"/>
                </a:solidFill>
                <a:effectLst/>
                <a:uLnTx/>
                <a:uFillTx/>
                <a:latin typeface="+mn-lt"/>
                <a:ea typeface="+mn-ea"/>
                <a:cs typeface="Arial" charset="0"/>
              </a:rPr>
              <a:t>Staubniederschlagsmessungen an 3 Orten</a:t>
            </a:r>
          </a:p>
          <a:p>
            <a:pPr marL="663575" marR="0" lvl="1" indent="-188913" algn="l" defTabSz="914400" rtl="0" eaLnBrk="0" fontAlgn="b" latinLnBrk="0" hangingPunct="0">
              <a:lnSpc>
                <a:spcPct val="100000"/>
              </a:lnSpc>
              <a:spcBef>
                <a:spcPct val="40000"/>
              </a:spcBef>
              <a:spcAft>
                <a:spcPct val="0"/>
              </a:spcAft>
              <a:buClr>
                <a:schemeClr val="tx2"/>
              </a:buClr>
              <a:buSzPct val="70000"/>
              <a:buFont typeface="Monotype Sorts" pitchFamily="2" charset="2"/>
              <a:buChar char="l"/>
              <a:tabLst>
                <a:tab pos="801688" algn="l"/>
                <a:tab pos="2159000" algn="l"/>
              </a:tabLst>
              <a:defRPr/>
            </a:pPr>
            <a:r>
              <a:rPr kumimoji="0" lang="de-AT" sz="1800" b="0" i="0" u="none" strike="noStrike" kern="0" cap="none" spc="0" normalizeH="0" baseline="0" noProof="0" dirty="0" smtClean="0">
                <a:ln>
                  <a:noFill/>
                </a:ln>
                <a:solidFill>
                  <a:srgbClr val="5F5F5F"/>
                </a:solidFill>
                <a:effectLst/>
                <a:uLnTx/>
                <a:uFillTx/>
                <a:latin typeface="+mn-lt"/>
                <a:cs typeface="Arial" charset="0"/>
              </a:rPr>
              <a:t>Hochleiten (1)</a:t>
            </a:r>
          </a:p>
          <a:p>
            <a:pPr marL="663575" marR="0" lvl="1" indent="-188913" algn="l" defTabSz="914400" rtl="0" eaLnBrk="0" fontAlgn="b" latinLnBrk="0" hangingPunct="0">
              <a:lnSpc>
                <a:spcPct val="100000"/>
              </a:lnSpc>
              <a:spcBef>
                <a:spcPct val="40000"/>
              </a:spcBef>
              <a:spcAft>
                <a:spcPct val="0"/>
              </a:spcAft>
              <a:buClr>
                <a:schemeClr val="tx2"/>
              </a:buClr>
              <a:buSzPct val="70000"/>
              <a:buFont typeface="Monotype Sorts" pitchFamily="2" charset="2"/>
              <a:buChar char="l"/>
              <a:tabLst>
                <a:tab pos="801688" algn="l"/>
                <a:tab pos="2159000" algn="l"/>
              </a:tabLst>
              <a:defRPr/>
            </a:pPr>
            <a:r>
              <a:rPr kumimoji="0" lang="de-AT" sz="1800" b="0" i="0" u="none" strike="noStrike" kern="0" cap="none" spc="0" normalizeH="0" baseline="0" noProof="0" dirty="0" smtClean="0">
                <a:ln>
                  <a:noFill/>
                </a:ln>
                <a:solidFill>
                  <a:srgbClr val="5F5F5F"/>
                </a:solidFill>
                <a:effectLst/>
                <a:uLnTx/>
                <a:uFillTx/>
                <a:latin typeface="+mn-lt"/>
                <a:cs typeface="Arial" charset="0"/>
              </a:rPr>
              <a:t>Kalksteinweg (2)</a:t>
            </a:r>
          </a:p>
          <a:p>
            <a:pPr marL="663575" marR="0" lvl="1" indent="-188913" algn="l" defTabSz="914400" rtl="0" eaLnBrk="0" fontAlgn="b" latinLnBrk="0" hangingPunct="0">
              <a:lnSpc>
                <a:spcPct val="100000"/>
              </a:lnSpc>
              <a:spcBef>
                <a:spcPct val="40000"/>
              </a:spcBef>
              <a:spcAft>
                <a:spcPct val="0"/>
              </a:spcAft>
              <a:buClr>
                <a:schemeClr val="tx2"/>
              </a:buClr>
              <a:buSzPct val="70000"/>
              <a:buFont typeface="Monotype Sorts" pitchFamily="2" charset="2"/>
              <a:buChar char="l"/>
              <a:tabLst>
                <a:tab pos="801688" algn="l"/>
                <a:tab pos="2159000" algn="l"/>
              </a:tabLst>
              <a:defRPr/>
            </a:pPr>
            <a:r>
              <a:rPr kumimoji="0" lang="de-AT" sz="1800" b="0" i="0" u="none" strike="noStrike" kern="0" cap="none" spc="0" normalizeH="0" baseline="0" noProof="0" dirty="0" smtClean="0">
                <a:ln>
                  <a:noFill/>
                </a:ln>
                <a:solidFill>
                  <a:srgbClr val="5F5F5F"/>
                </a:solidFill>
                <a:effectLst/>
                <a:uLnTx/>
                <a:uFillTx/>
                <a:latin typeface="+mn-lt"/>
                <a:cs typeface="Arial" charset="0"/>
              </a:rPr>
              <a:t>Alte Kläranlage (3)</a:t>
            </a:r>
          </a:p>
          <a:p>
            <a:pPr marL="1136650" marR="0" lvl="2" indent="-282575" algn="l" defTabSz="914400" rtl="0" eaLnBrk="0" fontAlgn="b" latinLnBrk="0" hangingPunct="0">
              <a:lnSpc>
                <a:spcPct val="100000"/>
              </a:lnSpc>
              <a:spcBef>
                <a:spcPct val="40000"/>
              </a:spcBef>
              <a:spcAft>
                <a:spcPct val="0"/>
              </a:spcAft>
              <a:buClr>
                <a:schemeClr val="tx2"/>
              </a:buClr>
              <a:buSzPct val="70000"/>
              <a:buFont typeface="Monotype Sorts" pitchFamily="2" charset="2"/>
              <a:buChar char="l"/>
              <a:tabLst>
                <a:tab pos="801688" algn="l"/>
                <a:tab pos="2159000" algn="l"/>
              </a:tabLst>
              <a:defRPr/>
            </a:pPr>
            <a:endParaRPr kumimoji="0" lang="de-AT" sz="1400" b="0" i="0" u="none" strike="noStrike" kern="0" cap="none" spc="0" normalizeH="0" baseline="0" noProof="0" dirty="0">
              <a:ln>
                <a:noFill/>
              </a:ln>
              <a:solidFill>
                <a:srgbClr val="5F5F5F"/>
              </a:solidFill>
              <a:effectLst/>
              <a:uLnTx/>
              <a:uFillTx/>
              <a:latin typeface="+mn-lt"/>
              <a:cs typeface="Arial" charset="0"/>
            </a:endParaRPr>
          </a:p>
        </p:txBody>
      </p:sp>
      <p:sp>
        <p:nvSpPr>
          <p:cNvPr id="200713" name="Rectangle 9"/>
          <p:cNvSpPr>
            <a:spLocks noGrp="1" noChangeArrowheads="1"/>
          </p:cNvSpPr>
          <p:nvPr>
            <p:ph type="title"/>
          </p:nvPr>
        </p:nvSpPr>
        <p:spPr>
          <a:xfrm>
            <a:off x="560512" y="404664"/>
            <a:ext cx="7656513" cy="457200"/>
          </a:xfrm>
        </p:spPr>
        <p:txBody>
          <a:bodyPr/>
          <a:lstStyle/>
          <a:p>
            <a:r>
              <a:rPr lang="de-DE" dirty="0" smtClean="0"/>
              <a:t>Staubniederschlag nach Bergerhoff</a:t>
            </a:r>
            <a:endParaRPr lang="de-DE" dirty="0"/>
          </a:p>
        </p:txBody>
      </p:sp>
      <p:pic>
        <p:nvPicPr>
          <p:cNvPr id="8" name="Grafik 7" descr="Mannersdorf_Bergerhoff_xx.jpg"/>
          <p:cNvPicPr>
            <a:picLocks noChangeAspect="1" noChangeArrowheads="1"/>
          </p:cNvPicPr>
          <p:nvPr/>
        </p:nvPicPr>
        <p:blipFill>
          <a:blip r:embed="rId4" cstate="print"/>
          <a:srcRect/>
          <a:stretch>
            <a:fillRect/>
          </a:stretch>
        </p:blipFill>
        <p:spPr bwMode="auto">
          <a:xfrm>
            <a:off x="6980635" y="1412876"/>
            <a:ext cx="2357834" cy="2879725"/>
          </a:xfrm>
          <a:prstGeom prst="rect">
            <a:avLst/>
          </a:prstGeom>
          <a:noFill/>
          <a:ln w="9525">
            <a:noFill/>
            <a:miter lim="800000"/>
            <a:headEnd/>
            <a:tailEnd/>
          </a:ln>
        </p:spPr>
      </p:pic>
      <p:sp>
        <p:nvSpPr>
          <p:cNvPr id="9" name="Textfeld 8"/>
          <p:cNvSpPr txBox="1"/>
          <p:nvPr/>
        </p:nvSpPr>
        <p:spPr>
          <a:xfrm>
            <a:off x="194471" y="5877272"/>
            <a:ext cx="5850650" cy="861774"/>
          </a:xfrm>
          <a:prstGeom prst="rect">
            <a:avLst/>
          </a:prstGeom>
          <a:solidFill>
            <a:schemeClr val="bg2">
              <a:lumMod val="40000"/>
              <a:lumOff val="60000"/>
            </a:schemeClr>
          </a:solidFill>
        </p:spPr>
        <p:txBody>
          <a:bodyPr wrap="square" rtlCol="0">
            <a:spAutoFit/>
          </a:bodyPr>
          <a:lstStyle/>
          <a:p>
            <a:pPr marL="285750" indent="-285750">
              <a:buAutoNum type="romanUcPeriod"/>
            </a:pPr>
            <a:r>
              <a:rPr lang="de-DE" sz="1000" b="1" dirty="0" smtClean="0"/>
              <a:t>Verpflichtungen der Lafarge</a:t>
            </a:r>
          </a:p>
          <a:p>
            <a:pPr marL="285750" indent="-285750"/>
            <a:r>
              <a:rPr lang="de-DE" sz="1000" dirty="0" smtClean="0"/>
              <a:t>14. Zusätzlich wird Lafarge den Staubniederschlag (Bergerhoff-Becher) auf Dauer sowie Passivsammler auf NO</a:t>
            </a:r>
            <a:r>
              <a:rPr lang="de-DE" sz="1000" baseline="-25000" dirty="0" smtClean="0"/>
              <a:t>2</a:t>
            </a:r>
            <a:r>
              <a:rPr lang="de-DE" sz="1000" dirty="0" smtClean="0"/>
              <a:t> beginnend mit Januar 2011 für zwölf Monate messen. Für die Messungen sind die in Tabelle 1 beschriebenen Schadstoffkomponenten und Mittelungszeiträume vorgesehen.</a:t>
            </a:r>
            <a:endParaRPr lang="de-AT" sz="1000" dirty="0"/>
          </a:p>
        </p:txBody>
      </p:sp>
      <p:sp>
        <p:nvSpPr>
          <p:cNvPr id="10" name="Foliennummernplatzhalter 9"/>
          <p:cNvSpPr>
            <a:spLocks noGrp="1"/>
          </p:cNvSpPr>
          <p:nvPr>
            <p:ph type="sldNum" sz="quarter" idx="11"/>
          </p:nvPr>
        </p:nvSpPr>
        <p:spPr/>
        <p:txBody>
          <a:bodyPr/>
          <a:lstStyle/>
          <a:p>
            <a:fld id="{A9EC245D-4DC0-45C2-94ED-43F8313971FC}" type="slidenum">
              <a:rPr lang="en-US" smtClean="0"/>
              <a:pPr/>
              <a:t>16</a:t>
            </a:fld>
            <a:endParaRPr lang="en-US"/>
          </a:p>
        </p:txBody>
      </p:sp>
    </p:spTree>
  </p:cSld>
  <p:clrMapOvr>
    <a:masterClrMapping/>
  </p:clrMapOvr>
  <p:transition spd="med">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12" name="Rectangle 8"/>
          <p:cNvSpPr>
            <a:spLocks noGrp="1" noChangeArrowheads="1"/>
          </p:cNvSpPr>
          <p:nvPr>
            <p:ph type="body" idx="1"/>
          </p:nvPr>
        </p:nvSpPr>
        <p:spPr>
          <a:xfrm>
            <a:off x="488504" y="1196752"/>
            <a:ext cx="7708106" cy="923330"/>
          </a:xfrm>
        </p:spPr>
        <p:txBody>
          <a:bodyPr/>
          <a:lstStyle/>
          <a:p>
            <a:pPr marL="174625" lvl="1" indent="-174625">
              <a:spcBef>
                <a:spcPct val="100000"/>
              </a:spcBef>
              <a:buClr>
                <a:schemeClr val="accent2"/>
              </a:buClr>
              <a:buNone/>
            </a:pPr>
            <a:r>
              <a:rPr lang="de-AT" sz="1800" b="1" dirty="0" smtClean="0">
                <a:cs typeface="Arial" charset="0"/>
              </a:rPr>
              <a:t>IG-L Grenzwert (Jahres Ø): 0,210 g/m²d</a:t>
            </a:r>
          </a:p>
          <a:p>
            <a:pPr marL="174625" lvl="1" indent="-174625">
              <a:spcBef>
                <a:spcPct val="100000"/>
              </a:spcBef>
              <a:buClr>
                <a:schemeClr val="accent2"/>
              </a:buClr>
              <a:buNone/>
            </a:pPr>
            <a:endParaRPr lang="de-AT" b="1" dirty="0" smtClean="0">
              <a:cs typeface="Arial" charset="0"/>
            </a:endParaRPr>
          </a:p>
          <a:p>
            <a:pPr marL="174625" lvl="1" indent="-174625">
              <a:spcBef>
                <a:spcPct val="100000"/>
              </a:spcBef>
              <a:buClr>
                <a:schemeClr val="accent2"/>
              </a:buClr>
              <a:buNone/>
            </a:pPr>
            <a:endParaRPr lang="de-AT" sz="1800" b="1" dirty="0" smtClean="0">
              <a:cs typeface="Arial" charset="0"/>
            </a:endParaRPr>
          </a:p>
          <a:p>
            <a:pPr marL="174625" lvl="1" indent="-174625">
              <a:spcBef>
                <a:spcPct val="100000"/>
              </a:spcBef>
              <a:buClr>
                <a:schemeClr val="accent2"/>
              </a:buClr>
              <a:buNone/>
            </a:pPr>
            <a:endParaRPr lang="de-AT" b="1" dirty="0" smtClean="0">
              <a:cs typeface="Arial" charset="0"/>
            </a:endParaRPr>
          </a:p>
          <a:p>
            <a:pPr marL="174625" lvl="1" indent="-174625">
              <a:spcBef>
                <a:spcPct val="100000"/>
              </a:spcBef>
              <a:buClr>
                <a:schemeClr val="accent2"/>
              </a:buClr>
              <a:buNone/>
            </a:pPr>
            <a:endParaRPr lang="de-AT" sz="1800" b="1" dirty="0" smtClean="0">
              <a:cs typeface="Arial" charset="0"/>
            </a:endParaRPr>
          </a:p>
          <a:p>
            <a:pPr marL="174625" lvl="1" indent="-174625">
              <a:spcBef>
                <a:spcPct val="100000"/>
              </a:spcBef>
              <a:buClr>
                <a:schemeClr val="accent2"/>
              </a:buClr>
              <a:buNone/>
            </a:pPr>
            <a:endParaRPr lang="de-AT" b="1" dirty="0" smtClean="0">
              <a:cs typeface="Arial" charset="0"/>
            </a:endParaRPr>
          </a:p>
          <a:p>
            <a:pPr marL="174625" lvl="1" indent="-174625">
              <a:spcBef>
                <a:spcPct val="100000"/>
              </a:spcBef>
              <a:buClr>
                <a:schemeClr val="accent2"/>
              </a:buClr>
              <a:buNone/>
            </a:pPr>
            <a:endParaRPr lang="de-AT" sz="1800" b="1" dirty="0" smtClean="0">
              <a:cs typeface="Arial" charset="0"/>
            </a:endParaRPr>
          </a:p>
          <a:p>
            <a:pPr marL="174625" lvl="1" indent="-174625">
              <a:spcBef>
                <a:spcPct val="100000"/>
              </a:spcBef>
              <a:buClr>
                <a:schemeClr val="accent2"/>
              </a:buClr>
              <a:buNone/>
            </a:pPr>
            <a:r>
              <a:rPr lang="de-AT" dirty="0" smtClean="0"/>
              <a:t>Auszug aus dem Analysebericht: “Wie im Oktober 2016 reißt die Jänner Probe "Kalksteinweg" aus… Im Probenbehältnis war teilweise bereits verrottetes Laub und Nadeln, die sich nicht mehr abtrennen ließen.“</a:t>
            </a:r>
            <a:endParaRPr lang="de-DE" dirty="0"/>
          </a:p>
        </p:txBody>
      </p:sp>
      <p:sp>
        <p:nvSpPr>
          <p:cNvPr id="200713" name="Rectangle 9"/>
          <p:cNvSpPr>
            <a:spLocks noGrp="1" noChangeArrowheads="1"/>
          </p:cNvSpPr>
          <p:nvPr>
            <p:ph type="title"/>
          </p:nvPr>
        </p:nvSpPr>
        <p:spPr/>
        <p:txBody>
          <a:bodyPr/>
          <a:lstStyle/>
          <a:p>
            <a:r>
              <a:rPr lang="de-DE" dirty="0" smtClean="0"/>
              <a:t>Staubniederschlag – 2016 </a:t>
            </a:r>
            <a:endParaRPr lang="de-DE" dirty="0"/>
          </a:p>
        </p:txBody>
      </p:sp>
      <p:graphicFrame>
        <p:nvGraphicFramePr>
          <p:cNvPr id="10" name="Tabelle 9"/>
          <p:cNvGraphicFramePr>
            <a:graphicFrameLocks noGrp="1"/>
          </p:cNvGraphicFramePr>
          <p:nvPr/>
        </p:nvGraphicFramePr>
        <p:xfrm>
          <a:off x="6321152" y="2132856"/>
          <a:ext cx="2936776" cy="1720396"/>
        </p:xfrm>
        <a:graphic>
          <a:graphicData uri="http://schemas.openxmlformats.org/drawingml/2006/table">
            <a:tbl>
              <a:tblPr firstRow="1" bandRow="1">
                <a:tableStyleId>{5FD0F851-EC5A-4D38-B0AD-8093EC10F338}</a:tableStyleId>
              </a:tblPr>
              <a:tblGrid>
                <a:gridCol w="1581341"/>
                <a:gridCol w="1355435"/>
              </a:tblGrid>
              <a:tr h="342038">
                <a:tc>
                  <a:txBody>
                    <a:bodyPr/>
                    <a:lstStyle/>
                    <a:p>
                      <a:r>
                        <a:rPr lang="de-DE" sz="1400" dirty="0" smtClean="0"/>
                        <a:t>Messstelle</a:t>
                      </a:r>
                      <a:endParaRPr lang="de-AT" sz="1400" dirty="0"/>
                    </a:p>
                  </a:txBody>
                  <a:tcPr marL="99060" marR="99060"/>
                </a:tc>
                <a:tc>
                  <a:txBody>
                    <a:bodyPr/>
                    <a:lstStyle/>
                    <a:p>
                      <a:pPr algn="ctr"/>
                      <a:r>
                        <a:rPr lang="de-DE" sz="1400" dirty="0" smtClean="0"/>
                        <a:t>Jahresmittelwert</a:t>
                      </a:r>
                      <a:endParaRPr lang="de-AT" sz="1400" dirty="0"/>
                    </a:p>
                  </a:txBody>
                  <a:tcPr marL="99060" marR="99060"/>
                </a:tc>
              </a:tr>
              <a:tr h="342038">
                <a:tc>
                  <a:txBody>
                    <a:bodyPr/>
                    <a:lstStyle/>
                    <a:p>
                      <a:r>
                        <a:rPr lang="de-DE" sz="1400" dirty="0" smtClean="0"/>
                        <a:t>Kalksteinweg</a:t>
                      </a:r>
                    </a:p>
                  </a:txBody>
                  <a:tcPr marL="99060" marR="99060"/>
                </a:tc>
                <a:tc>
                  <a:txBody>
                    <a:bodyPr/>
                    <a:lstStyle/>
                    <a:p>
                      <a:pPr algn="ctr"/>
                      <a:r>
                        <a:rPr lang="de-DE" sz="1400" b="1" dirty="0" smtClean="0"/>
                        <a:t>0,080  g/m²d</a:t>
                      </a:r>
                      <a:endParaRPr lang="de-AT" sz="1400" b="1" dirty="0"/>
                    </a:p>
                  </a:txBody>
                  <a:tcPr marL="99060" marR="99060"/>
                </a:tc>
              </a:tr>
              <a:tr h="342038">
                <a:tc>
                  <a:txBody>
                    <a:bodyPr/>
                    <a:lstStyle/>
                    <a:p>
                      <a:r>
                        <a:rPr lang="de-DE" sz="1400" dirty="0" smtClean="0"/>
                        <a:t>Kläranlage Seegasse</a:t>
                      </a:r>
                      <a:endParaRPr lang="de-AT" sz="1400" dirty="0"/>
                    </a:p>
                  </a:txBody>
                  <a:tcPr marL="99060" marR="99060"/>
                </a:tc>
                <a:tc>
                  <a:txBody>
                    <a:bodyPr/>
                    <a:lstStyle/>
                    <a:p>
                      <a:pPr algn="ctr"/>
                      <a:r>
                        <a:rPr lang="de-DE" sz="1400" dirty="0" smtClean="0"/>
                        <a:t>0,076  g/m²d</a:t>
                      </a:r>
                      <a:endParaRPr lang="de-AT" sz="1400" dirty="0"/>
                    </a:p>
                  </a:txBody>
                  <a:tcPr marL="99060" marR="99060"/>
                </a:tc>
              </a:tr>
              <a:tr h="342038">
                <a:tc>
                  <a:txBody>
                    <a:bodyPr/>
                    <a:lstStyle/>
                    <a:p>
                      <a:r>
                        <a:rPr lang="de-DE" sz="1400" dirty="0" smtClean="0"/>
                        <a:t>Hochleiten</a:t>
                      </a:r>
                      <a:endParaRPr lang="de-AT" sz="1400" dirty="0"/>
                    </a:p>
                  </a:txBody>
                  <a:tcPr marL="99060" marR="99060"/>
                </a:tc>
                <a:tc>
                  <a:txBody>
                    <a:bodyPr/>
                    <a:lstStyle/>
                    <a:p>
                      <a:pPr algn="ctr"/>
                      <a:r>
                        <a:rPr lang="de-DE" sz="1400" dirty="0" smtClean="0"/>
                        <a:t>0,047  g/m²d</a:t>
                      </a:r>
                      <a:endParaRPr lang="de-AT" sz="1400" dirty="0"/>
                    </a:p>
                  </a:txBody>
                  <a:tcPr marL="99060" marR="99060"/>
                </a:tc>
              </a:tr>
            </a:tbl>
          </a:graphicData>
        </a:graphic>
      </p:graphicFrame>
      <p:graphicFrame>
        <p:nvGraphicFramePr>
          <p:cNvPr id="8" name="Chart 2"/>
          <p:cNvGraphicFramePr>
            <a:graphicFrameLocks/>
          </p:cNvGraphicFramePr>
          <p:nvPr/>
        </p:nvGraphicFramePr>
        <p:xfrm>
          <a:off x="776536" y="1772816"/>
          <a:ext cx="5205693" cy="3255068"/>
        </p:xfrm>
        <a:graphic>
          <a:graphicData uri="http://schemas.openxmlformats.org/drawingml/2006/chart">
            <c:chart xmlns:c="http://schemas.openxmlformats.org/drawingml/2006/chart" xmlns:r="http://schemas.openxmlformats.org/officeDocument/2006/relationships" r:id="rId3"/>
          </a:graphicData>
        </a:graphic>
      </p:graphicFrame>
      <p:sp>
        <p:nvSpPr>
          <p:cNvPr id="9" name="Foliennummernplatzhalter 8"/>
          <p:cNvSpPr>
            <a:spLocks noGrp="1"/>
          </p:cNvSpPr>
          <p:nvPr>
            <p:ph type="sldNum" sz="quarter" idx="11"/>
          </p:nvPr>
        </p:nvSpPr>
        <p:spPr/>
        <p:txBody>
          <a:bodyPr/>
          <a:lstStyle/>
          <a:p>
            <a:fld id="{A9EC245D-4DC0-45C2-94ED-43F8313971FC}" type="slidenum">
              <a:rPr lang="en-US" smtClean="0"/>
              <a:pPr/>
              <a:t>17</a:t>
            </a:fld>
            <a:endParaRPr lang="en-US"/>
          </a:p>
        </p:txBody>
      </p:sp>
    </p:spTree>
  </p:cSld>
  <p:clrMapOvr>
    <a:masterClrMapping/>
  </p:clrMapOvr>
  <p:transition spd="med">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12" name="Rectangle 8"/>
          <p:cNvSpPr>
            <a:spLocks noGrp="1" noChangeArrowheads="1"/>
          </p:cNvSpPr>
          <p:nvPr>
            <p:ph type="body" idx="1"/>
          </p:nvPr>
        </p:nvSpPr>
        <p:spPr>
          <a:xfrm>
            <a:off x="632520" y="1340768"/>
            <a:ext cx="7708106" cy="4824536"/>
          </a:xfrm>
        </p:spPr>
        <p:txBody>
          <a:bodyPr/>
          <a:lstStyle/>
          <a:p>
            <a:pPr>
              <a:buNone/>
            </a:pPr>
            <a:r>
              <a:rPr lang="de-DE" dirty="0" smtClean="0"/>
              <a:t>	</a:t>
            </a:r>
          </a:p>
          <a:p>
            <a:pPr marL="663575" lvl="1" indent="-188913" eaLnBrk="0" fontAlgn="b" hangingPunct="0">
              <a:buClr>
                <a:schemeClr val="tx2"/>
              </a:buClr>
              <a:buSzPct val="70000"/>
              <a:buFont typeface="Monotype Sorts" pitchFamily="2" charset="2"/>
              <a:buChar char="l"/>
              <a:tabLst>
                <a:tab pos="801688" algn="l"/>
                <a:tab pos="2159000" algn="l"/>
              </a:tabLst>
            </a:pPr>
            <a:endParaRPr lang="de-AT" dirty="0" smtClean="0"/>
          </a:p>
          <a:p>
            <a:pPr marL="663575" lvl="1" indent="-188913" eaLnBrk="0" fontAlgn="b" hangingPunct="0">
              <a:buClr>
                <a:schemeClr val="tx2"/>
              </a:buClr>
              <a:buSzPct val="70000"/>
              <a:buFont typeface="Monotype Sorts" pitchFamily="2" charset="2"/>
              <a:buChar char="l"/>
              <a:tabLst>
                <a:tab pos="801688" algn="l"/>
                <a:tab pos="2159000" algn="l"/>
              </a:tabLst>
            </a:pPr>
            <a:endParaRPr lang="de-DE" dirty="0" smtClean="0">
              <a:cs typeface="Arial" charset="0"/>
            </a:endParaRPr>
          </a:p>
          <a:p>
            <a:pPr marL="663575" lvl="1" indent="-188913" eaLnBrk="0" fontAlgn="b" hangingPunct="0">
              <a:buClr>
                <a:schemeClr val="tx2"/>
              </a:buClr>
              <a:buSzPct val="70000"/>
              <a:buNone/>
              <a:tabLst>
                <a:tab pos="801688" algn="l"/>
                <a:tab pos="2159000" algn="l"/>
              </a:tabLst>
            </a:pPr>
            <a:endParaRPr lang="de-DE" dirty="0" smtClean="0">
              <a:cs typeface="Arial" charset="0"/>
            </a:endParaRPr>
          </a:p>
          <a:p>
            <a:pPr marL="284163" indent="-284163" eaLnBrk="0" fontAlgn="b" hangingPunct="0">
              <a:buClr>
                <a:schemeClr val="tx2"/>
              </a:buClr>
              <a:buSzPct val="70000"/>
              <a:buNone/>
              <a:tabLst>
                <a:tab pos="801688" algn="l"/>
                <a:tab pos="2159000" algn="l"/>
              </a:tabLst>
            </a:pPr>
            <a:r>
              <a:rPr lang="de-DE" b="1" kern="1200" dirty="0" smtClean="0">
                <a:solidFill>
                  <a:schemeClr val="tx2">
                    <a:lumMod val="75000"/>
                  </a:schemeClr>
                </a:solidFill>
                <a:latin typeface="Arial" charset="0"/>
                <a:sym typeface="Wingdings" pitchFamily="2" charset="2"/>
              </a:rPr>
              <a:t>Derzeit per Bahn angeliefert werden</a:t>
            </a:r>
          </a:p>
          <a:p>
            <a:pPr marL="828676" lvl="1" indent="-284163" eaLnBrk="0" fontAlgn="b" hangingPunct="0">
              <a:buClr>
                <a:schemeClr val="tx2"/>
              </a:buClr>
              <a:buSzPct val="70000"/>
              <a:buFont typeface="Monotype Sorts" pitchFamily="2" charset="2"/>
              <a:buChar char="l"/>
              <a:tabLst>
                <a:tab pos="801688" algn="l"/>
                <a:tab pos="2159000" algn="l"/>
              </a:tabLst>
            </a:pPr>
            <a:r>
              <a:rPr lang="de-DE" dirty="0" smtClean="0">
                <a:cs typeface="Arial" charset="0"/>
                <a:sym typeface="Wingdings" pitchFamily="2" charset="2"/>
              </a:rPr>
              <a:t>Petrolkoks</a:t>
            </a:r>
          </a:p>
          <a:p>
            <a:pPr marL="828676" lvl="1" indent="-284163" eaLnBrk="0" fontAlgn="b" hangingPunct="0">
              <a:buClr>
                <a:schemeClr val="tx2"/>
              </a:buClr>
              <a:buSzPct val="70000"/>
              <a:buFont typeface="Monotype Sorts" pitchFamily="2" charset="2"/>
              <a:buChar char="l"/>
              <a:tabLst>
                <a:tab pos="801688" algn="l"/>
                <a:tab pos="2159000" algn="l"/>
              </a:tabLst>
            </a:pPr>
            <a:r>
              <a:rPr lang="de-DE" dirty="0" smtClean="0">
                <a:cs typeface="Arial" charset="0"/>
                <a:sym typeface="Wingdings" pitchFamily="2" charset="2"/>
              </a:rPr>
              <a:t>Steinkohle</a:t>
            </a:r>
          </a:p>
          <a:p>
            <a:pPr marL="828676" lvl="1" indent="-284163" eaLnBrk="0" fontAlgn="b" hangingPunct="0">
              <a:buClr>
                <a:schemeClr val="tx2"/>
              </a:buClr>
              <a:buSzPct val="70000"/>
              <a:buFont typeface="Monotype Sorts" pitchFamily="2" charset="2"/>
              <a:buChar char="l"/>
              <a:tabLst>
                <a:tab pos="801688" algn="l"/>
                <a:tab pos="2159000" algn="l"/>
              </a:tabLst>
            </a:pPr>
            <a:r>
              <a:rPr lang="de-DE" dirty="0" smtClean="0">
                <a:cs typeface="Arial" charset="0"/>
                <a:sym typeface="Wingdings" pitchFamily="2" charset="2"/>
              </a:rPr>
              <a:t>Hochofenschlacke</a:t>
            </a:r>
          </a:p>
          <a:p>
            <a:pPr marL="828676" lvl="1" indent="-284163" eaLnBrk="0" fontAlgn="b" hangingPunct="0">
              <a:buClr>
                <a:schemeClr val="tx2"/>
              </a:buClr>
              <a:buSzPct val="70000"/>
              <a:buFont typeface="Monotype Sorts" pitchFamily="2" charset="2"/>
              <a:buChar char="l"/>
              <a:tabLst>
                <a:tab pos="801688" algn="l"/>
                <a:tab pos="2159000" algn="l"/>
              </a:tabLst>
            </a:pPr>
            <a:r>
              <a:rPr lang="de-DE" dirty="0" smtClean="0">
                <a:cs typeface="Arial" charset="0"/>
                <a:sym typeface="Wingdings" pitchFamily="2" charset="2"/>
              </a:rPr>
              <a:t>Anhydrit</a:t>
            </a:r>
          </a:p>
          <a:p>
            <a:pPr marL="828676" lvl="1" indent="-284163" eaLnBrk="0" fontAlgn="b" hangingPunct="0">
              <a:buClr>
                <a:schemeClr val="tx2"/>
              </a:buClr>
              <a:buSzPct val="70000"/>
              <a:buFont typeface="Monotype Sorts" pitchFamily="2" charset="2"/>
              <a:buChar char="l"/>
              <a:tabLst>
                <a:tab pos="801688" algn="l"/>
                <a:tab pos="2159000" algn="l"/>
              </a:tabLst>
            </a:pPr>
            <a:r>
              <a:rPr lang="de-DE" dirty="0" smtClean="0">
                <a:cs typeface="Arial" charset="0"/>
                <a:sym typeface="Wingdings" pitchFamily="2" charset="2"/>
              </a:rPr>
              <a:t>ab 2017 </a:t>
            </a:r>
            <a:r>
              <a:rPr lang="de-DE" dirty="0" err="1" smtClean="0">
                <a:cs typeface="Arial" charset="0"/>
                <a:sym typeface="Wingdings" pitchFamily="2" charset="2"/>
              </a:rPr>
              <a:t>Tragöss</a:t>
            </a:r>
            <a:r>
              <a:rPr lang="de-DE" dirty="0" smtClean="0">
                <a:cs typeface="Arial" charset="0"/>
                <a:sym typeface="Wingdings" pitchFamily="2" charset="2"/>
              </a:rPr>
              <a:t>-Gips (ca. 15.000t/Jahr)</a:t>
            </a:r>
          </a:p>
          <a:p>
            <a:pPr marL="284163" lvl="1" indent="-284163" eaLnBrk="0" fontAlgn="b" hangingPunct="0">
              <a:buClr>
                <a:schemeClr val="tx2"/>
              </a:buClr>
              <a:buSzPct val="70000"/>
              <a:buNone/>
              <a:tabLst>
                <a:tab pos="801688" algn="l"/>
                <a:tab pos="2159000" algn="l"/>
              </a:tabLst>
            </a:pPr>
            <a:endParaRPr lang="de-DE" sz="2400" b="1" kern="1200" dirty="0" smtClean="0">
              <a:solidFill>
                <a:schemeClr val="tx2">
                  <a:lumMod val="75000"/>
                </a:schemeClr>
              </a:solidFill>
              <a:latin typeface="Arial" charset="0"/>
              <a:sym typeface="Wingdings" pitchFamily="2" charset="2"/>
            </a:endParaRPr>
          </a:p>
          <a:p>
            <a:pPr marL="284163" indent="-284163" eaLnBrk="0" fontAlgn="b" hangingPunct="0">
              <a:buClr>
                <a:schemeClr val="tx2"/>
              </a:buClr>
              <a:buSzPct val="70000"/>
              <a:buNone/>
              <a:tabLst>
                <a:tab pos="801688" algn="l"/>
                <a:tab pos="2159000" algn="l"/>
              </a:tabLst>
            </a:pPr>
            <a:r>
              <a:rPr lang="de-DE" b="1" kern="1200" dirty="0" smtClean="0">
                <a:solidFill>
                  <a:schemeClr val="tx2">
                    <a:lumMod val="75000"/>
                  </a:schemeClr>
                </a:solidFill>
                <a:latin typeface="Arial" charset="0"/>
                <a:sym typeface="Wingdings" pitchFamily="2" charset="2"/>
              </a:rPr>
              <a:t>Alternative Brennstoffe (Kunststoffe)</a:t>
            </a:r>
            <a:endParaRPr lang="de-AT" b="1" kern="1200" dirty="0" smtClean="0">
              <a:solidFill>
                <a:schemeClr val="tx2">
                  <a:lumMod val="75000"/>
                </a:schemeClr>
              </a:solidFill>
              <a:latin typeface="Arial" charset="0"/>
              <a:sym typeface="Wingdings" pitchFamily="2" charset="2"/>
            </a:endParaRPr>
          </a:p>
          <a:p>
            <a:pPr marL="828676" lvl="1" indent="-284163" eaLnBrk="0" fontAlgn="b" hangingPunct="0">
              <a:buClr>
                <a:schemeClr val="tx2"/>
              </a:buClr>
              <a:buSzPct val="70000"/>
              <a:buFont typeface="Monotype Sorts" pitchFamily="2" charset="2"/>
              <a:buChar char="l"/>
              <a:tabLst>
                <a:tab pos="801688" algn="l"/>
                <a:tab pos="2159000" algn="l"/>
              </a:tabLst>
            </a:pPr>
            <a:r>
              <a:rPr lang="de-AT" dirty="0" smtClean="0">
                <a:cs typeface="Arial" charset="0"/>
              </a:rPr>
              <a:t>Laufende Überprüfung zum Bahntransport durch ÖBB </a:t>
            </a:r>
            <a:r>
              <a:rPr lang="de-AT" dirty="0" smtClean="0">
                <a:cs typeface="Arial" charset="0"/>
                <a:sym typeface="Wingdings" pitchFamily="2" charset="2"/>
              </a:rPr>
              <a:t>- </a:t>
            </a:r>
            <a:r>
              <a:rPr lang="de-DE" dirty="0" smtClean="0">
                <a:cs typeface="Arial" charset="0"/>
                <a:sym typeface="Wingdings" pitchFamily="2" charset="2"/>
              </a:rPr>
              <a:t>Bahn: doppelter Preis</a:t>
            </a:r>
          </a:p>
          <a:p>
            <a:pPr marL="828676" lvl="1" indent="-284163" eaLnBrk="0" fontAlgn="b" hangingPunct="0">
              <a:buClr>
                <a:schemeClr val="tx2"/>
              </a:buClr>
              <a:buSzPct val="70000"/>
              <a:buFont typeface="Monotype Sorts" pitchFamily="2" charset="2"/>
              <a:buChar char="l"/>
              <a:tabLst>
                <a:tab pos="801688" algn="l"/>
                <a:tab pos="2159000" algn="l"/>
              </a:tabLst>
            </a:pPr>
            <a:endParaRPr lang="de-DE" dirty="0" smtClean="0">
              <a:cs typeface="Arial" charset="0"/>
            </a:endParaRPr>
          </a:p>
        </p:txBody>
      </p:sp>
      <p:sp>
        <p:nvSpPr>
          <p:cNvPr id="200713" name="Rectangle 9"/>
          <p:cNvSpPr>
            <a:spLocks noGrp="1" noChangeArrowheads="1"/>
          </p:cNvSpPr>
          <p:nvPr>
            <p:ph type="title"/>
          </p:nvPr>
        </p:nvSpPr>
        <p:spPr/>
        <p:txBody>
          <a:bodyPr/>
          <a:lstStyle/>
          <a:p>
            <a:r>
              <a:rPr lang="de-DE" dirty="0" smtClean="0"/>
              <a:t>Verlagerung LKW auf Schiene</a:t>
            </a:r>
            <a:endParaRPr lang="de-DE" dirty="0"/>
          </a:p>
        </p:txBody>
      </p:sp>
      <p:sp>
        <p:nvSpPr>
          <p:cNvPr id="11" name="Textfeld 10"/>
          <p:cNvSpPr txBox="1"/>
          <p:nvPr/>
        </p:nvSpPr>
        <p:spPr>
          <a:xfrm>
            <a:off x="194471" y="5725706"/>
            <a:ext cx="5850650" cy="1015663"/>
          </a:xfrm>
          <a:prstGeom prst="rect">
            <a:avLst/>
          </a:prstGeom>
          <a:solidFill>
            <a:schemeClr val="bg2">
              <a:lumMod val="40000"/>
              <a:lumOff val="60000"/>
            </a:schemeClr>
          </a:solidFill>
        </p:spPr>
        <p:txBody>
          <a:bodyPr wrap="square" rtlCol="0">
            <a:spAutoFit/>
          </a:bodyPr>
          <a:lstStyle/>
          <a:p>
            <a:pPr marL="285750" indent="-285750">
              <a:buAutoNum type="romanUcPeriod"/>
            </a:pPr>
            <a:r>
              <a:rPr lang="de-DE" sz="1000" b="1" dirty="0" smtClean="0"/>
              <a:t>Verpflichtungen der Lafarge</a:t>
            </a:r>
          </a:p>
          <a:p>
            <a:pPr marL="285750" indent="-285750"/>
            <a:r>
              <a:rPr lang="de-DE" sz="1000" dirty="0" smtClean="0"/>
              <a:t>17. Lafarge untersucht für jeden Ersatzbrennstoff, ob und in welcher Menge der Transport vom LKW auf die Schiene verlagert werden kann. Diese kontinuierliche Anstrengung soll zu einer Erhöhung des Bahn-Transportanteils führen, wobei die notwendigen Mittel für die Verlagerung auf die Schiene und umweltrelevante Nebenwirkungen berücksich-tigt werden. Das Ergebnis dieser Untersuchung ist dem Dialogforum jährlich vorzulegen.</a:t>
            </a:r>
            <a:endParaRPr lang="de-AT" sz="1000" dirty="0"/>
          </a:p>
        </p:txBody>
      </p:sp>
      <p:sp>
        <p:nvSpPr>
          <p:cNvPr id="12" name="Text Box 9"/>
          <p:cNvSpPr txBox="1">
            <a:spLocks noChangeArrowheads="1"/>
          </p:cNvSpPr>
          <p:nvPr/>
        </p:nvSpPr>
        <p:spPr bwMode="auto">
          <a:xfrm>
            <a:off x="1496616" y="1556792"/>
            <a:ext cx="6624735" cy="861774"/>
          </a:xfrm>
          <a:prstGeom prst="rect">
            <a:avLst/>
          </a:prstGeom>
          <a:solidFill>
            <a:schemeClr val="tx2">
              <a:lumMod val="75000"/>
              <a:alpha val="25000"/>
            </a:schemeClr>
          </a:solidFill>
          <a:ln w="12700">
            <a:noFill/>
            <a:miter lim="800000"/>
            <a:headEnd/>
            <a:tailEnd/>
          </a:ln>
          <a:effectLst/>
        </p:spPr>
        <p:txBody>
          <a:bodyPr wrap="square" lIns="0" tIns="0" rIns="0" bIns="0">
            <a:spAutoFit/>
          </a:bodyPr>
          <a:lstStyle/>
          <a:p>
            <a:pPr>
              <a:spcBef>
                <a:spcPct val="50000"/>
              </a:spcBef>
            </a:pPr>
            <a:r>
              <a:rPr lang="de-DE" sz="1400" dirty="0" smtClean="0">
                <a:sym typeface="Wingdings" pitchFamily="2" charset="2"/>
              </a:rPr>
              <a:t>	43,5 %  40,3 %  39,8 %  38,1%    ( ca. 37%)</a:t>
            </a:r>
          </a:p>
          <a:p>
            <a:pPr>
              <a:spcBef>
                <a:spcPct val="50000"/>
              </a:spcBef>
            </a:pPr>
            <a:r>
              <a:rPr lang="de-DE" sz="1400" dirty="0" smtClean="0">
                <a:sym typeface="Wingdings" pitchFamily="2" charset="2"/>
              </a:rPr>
              <a:t>	2013       2014    2015     2016      ( 2017)</a:t>
            </a:r>
          </a:p>
          <a:p>
            <a:pPr algn="ctr">
              <a:spcBef>
                <a:spcPct val="50000"/>
              </a:spcBef>
            </a:pPr>
            <a:r>
              <a:rPr lang="de-DE" dirty="0" smtClean="0">
                <a:sym typeface="Wingdings" pitchFamily="2" charset="2"/>
              </a:rPr>
              <a:t> 2016 Stabilisierte Bahnmengen (Roh- und Brennstoffe)</a:t>
            </a:r>
            <a:endParaRPr lang="de-DE" dirty="0"/>
          </a:p>
        </p:txBody>
      </p:sp>
      <p:sp>
        <p:nvSpPr>
          <p:cNvPr id="8" name="Foliennummernplatzhalter 7"/>
          <p:cNvSpPr>
            <a:spLocks noGrp="1"/>
          </p:cNvSpPr>
          <p:nvPr>
            <p:ph type="sldNum" sz="quarter" idx="11"/>
          </p:nvPr>
        </p:nvSpPr>
        <p:spPr/>
        <p:txBody>
          <a:bodyPr/>
          <a:lstStyle/>
          <a:p>
            <a:fld id="{A9EC245D-4DC0-45C2-94ED-43F8313971FC}" type="slidenum">
              <a:rPr lang="en-US" smtClean="0"/>
              <a:pPr/>
              <a:t>18</a:t>
            </a:fld>
            <a:endParaRPr lang="en-US"/>
          </a:p>
        </p:txBody>
      </p:sp>
    </p:spTree>
  </p:cSld>
  <p:clrMapOvr>
    <a:masterClrMapping/>
  </p:clrMapOvr>
  <p:transition spd="med">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12" name="Rectangle 8"/>
          <p:cNvSpPr>
            <a:spLocks noGrp="1" noChangeArrowheads="1"/>
          </p:cNvSpPr>
          <p:nvPr>
            <p:ph type="body" idx="1"/>
          </p:nvPr>
        </p:nvSpPr>
        <p:spPr>
          <a:xfrm>
            <a:off x="632520" y="1412776"/>
            <a:ext cx="7708106" cy="3323987"/>
          </a:xfrm>
        </p:spPr>
        <p:txBody>
          <a:bodyPr/>
          <a:lstStyle/>
          <a:p>
            <a:pPr marL="177800" indent="296863" eaLnBrk="0" fontAlgn="b" hangingPunct="0">
              <a:buClr>
                <a:schemeClr val="tx2"/>
              </a:buClr>
              <a:buSzPct val="70000"/>
              <a:buFont typeface="Monotype Sorts" pitchFamily="2" charset="2"/>
              <a:buChar char="l"/>
              <a:tabLst>
                <a:tab pos="801688" algn="l"/>
                <a:tab pos="2159000" algn="l"/>
              </a:tabLst>
            </a:pPr>
            <a:r>
              <a:rPr lang="de-DE" dirty="0" smtClean="0">
                <a:cs typeface="Arial" charset="0"/>
              </a:rPr>
              <a:t>Ziegelsplitt:</a:t>
            </a:r>
          </a:p>
          <a:p>
            <a:pPr marL="663575" lvl="1" indent="-188913" eaLnBrk="0" fontAlgn="b" hangingPunct="0">
              <a:buClr>
                <a:schemeClr val="tx2"/>
              </a:buClr>
              <a:buSzPct val="70000"/>
              <a:buFont typeface="Monotype Sorts" pitchFamily="2" charset="2"/>
              <a:buChar char="l"/>
              <a:tabLst>
                <a:tab pos="801688" algn="l"/>
                <a:tab pos="2159000" algn="l"/>
              </a:tabLst>
            </a:pPr>
            <a:r>
              <a:rPr lang="de-DE" dirty="0" smtClean="0">
                <a:cs typeface="Arial" charset="0"/>
              </a:rPr>
              <a:t>Staubreduktion beim LKW Transport</a:t>
            </a:r>
          </a:p>
          <a:p>
            <a:pPr marL="663575" lvl="1" indent="-188913" eaLnBrk="0" fontAlgn="b" hangingPunct="0">
              <a:buClr>
                <a:schemeClr val="tx2"/>
              </a:buClr>
              <a:buSzPct val="70000"/>
              <a:buFont typeface="Monotype Sorts" pitchFamily="2" charset="2"/>
              <a:buChar char="l"/>
              <a:tabLst>
                <a:tab pos="801688" algn="l"/>
                <a:tab pos="2159000" algn="l"/>
              </a:tabLst>
            </a:pPr>
            <a:r>
              <a:rPr lang="de-DE" dirty="0" smtClean="0">
                <a:cs typeface="Arial" charset="0"/>
              </a:rPr>
              <a:t>Reduktion der Verfrachtung aus dem Lager</a:t>
            </a:r>
          </a:p>
          <a:p>
            <a:pPr lvl="1">
              <a:buNone/>
            </a:pPr>
            <a:endParaRPr lang="de-DE" dirty="0" smtClean="0"/>
          </a:p>
          <a:p>
            <a:pPr marL="177800" indent="296863" eaLnBrk="0" fontAlgn="b" hangingPunct="0">
              <a:buClr>
                <a:schemeClr val="tx2"/>
              </a:buClr>
              <a:buSzPct val="70000"/>
              <a:buFont typeface="Monotype Sorts" pitchFamily="2" charset="2"/>
              <a:buChar char="l"/>
              <a:tabLst>
                <a:tab pos="801688" algn="l"/>
                <a:tab pos="2159000" algn="l"/>
              </a:tabLst>
            </a:pPr>
            <a:r>
              <a:rPr lang="de-DE" dirty="0" smtClean="0">
                <a:cs typeface="Arial" charset="0"/>
              </a:rPr>
              <a:t>Klinker:</a:t>
            </a:r>
          </a:p>
          <a:p>
            <a:pPr marL="663575" lvl="1" indent="-188913" eaLnBrk="0" fontAlgn="b" hangingPunct="0">
              <a:buClr>
                <a:schemeClr val="tx2"/>
              </a:buClr>
              <a:buSzPct val="70000"/>
              <a:buFont typeface="Monotype Sorts" pitchFamily="2" charset="2"/>
              <a:buChar char="l"/>
              <a:tabLst>
                <a:tab pos="801688" algn="l"/>
                <a:tab pos="2159000" algn="l"/>
              </a:tabLst>
            </a:pPr>
            <a:r>
              <a:rPr lang="de-DE" dirty="0" smtClean="0">
                <a:cs typeface="Arial" charset="0"/>
              </a:rPr>
              <a:t>Klinkeranlieferungen aus Ungarn per LKW (Abdeckplane)</a:t>
            </a:r>
          </a:p>
          <a:p>
            <a:pPr marL="663575" lvl="1" indent="-188913" eaLnBrk="0" fontAlgn="b" hangingPunct="0">
              <a:buClr>
                <a:schemeClr val="tx2"/>
              </a:buClr>
              <a:buSzPct val="70000"/>
              <a:buFont typeface="Monotype Sorts" pitchFamily="2" charset="2"/>
              <a:buChar char="l"/>
              <a:tabLst>
                <a:tab pos="801688" algn="l"/>
                <a:tab pos="2159000" algn="l"/>
              </a:tabLst>
            </a:pPr>
            <a:endParaRPr lang="de-DE" sz="2000" dirty="0" smtClean="0">
              <a:cs typeface="Arial" charset="0"/>
            </a:endParaRPr>
          </a:p>
          <a:p>
            <a:pPr marL="177800" indent="296863" eaLnBrk="0" fontAlgn="b" hangingPunct="0">
              <a:buClr>
                <a:schemeClr val="tx2"/>
              </a:buClr>
              <a:buSzPct val="70000"/>
              <a:buFont typeface="Monotype Sorts" pitchFamily="2" charset="2"/>
              <a:buChar char="l"/>
              <a:tabLst>
                <a:tab pos="801688" algn="l"/>
                <a:tab pos="2159000" algn="l"/>
              </a:tabLst>
            </a:pPr>
            <a:r>
              <a:rPr lang="de-DE" dirty="0" smtClean="0">
                <a:cs typeface="Arial" charset="0"/>
              </a:rPr>
              <a:t>Steinbruch:</a:t>
            </a:r>
          </a:p>
          <a:p>
            <a:pPr marL="663575" lvl="1" indent="-188913" eaLnBrk="0" fontAlgn="b" hangingPunct="0">
              <a:buClr>
                <a:schemeClr val="tx2"/>
              </a:buClr>
              <a:buSzPct val="70000"/>
              <a:buFont typeface="Monotype Sorts" pitchFamily="2" charset="2"/>
              <a:buChar char="l"/>
              <a:tabLst>
                <a:tab pos="801688" algn="l"/>
                <a:tab pos="2159000" algn="l"/>
              </a:tabLst>
            </a:pPr>
            <a:r>
              <a:rPr lang="de-DE" dirty="0" smtClean="0">
                <a:cs typeface="Arial" charset="0"/>
              </a:rPr>
              <a:t>Reduktion der Staubaufwirbelung</a:t>
            </a:r>
          </a:p>
          <a:p>
            <a:pPr marL="663575" lvl="1" indent="-188913" eaLnBrk="0" fontAlgn="b" hangingPunct="0">
              <a:buClr>
                <a:schemeClr val="tx2"/>
              </a:buClr>
              <a:buSzPct val="70000"/>
              <a:buFont typeface="Monotype Sorts" pitchFamily="2" charset="2"/>
              <a:buChar char="l"/>
              <a:tabLst>
                <a:tab pos="801688" algn="l"/>
                <a:tab pos="2159000" algn="l"/>
              </a:tabLst>
            </a:pPr>
            <a:r>
              <a:rPr lang="de-DE" dirty="0" smtClean="0">
                <a:cs typeface="Arial" charset="0"/>
              </a:rPr>
              <a:t>Rekultivierung der Endböschung Etage IV</a:t>
            </a:r>
          </a:p>
        </p:txBody>
      </p:sp>
      <p:sp>
        <p:nvSpPr>
          <p:cNvPr id="200713" name="Rectangle 9"/>
          <p:cNvSpPr>
            <a:spLocks noGrp="1" noChangeArrowheads="1"/>
          </p:cNvSpPr>
          <p:nvPr>
            <p:ph type="title"/>
          </p:nvPr>
        </p:nvSpPr>
        <p:spPr/>
        <p:txBody>
          <a:bodyPr/>
          <a:lstStyle/>
          <a:p>
            <a:r>
              <a:rPr lang="de-DE" dirty="0" smtClean="0"/>
              <a:t>Maßnahmen zur Minderung diffusen Staubes</a:t>
            </a:r>
            <a:endParaRPr lang="de-DE" dirty="0"/>
          </a:p>
        </p:txBody>
      </p:sp>
      <p:sp>
        <p:nvSpPr>
          <p:cNvPr id="6" name="Textfeld 5"/>
          <p:cNvSpPr txBox="1"/>
          <p:nvPr/>
        </p:nvSpPr>
        <p:spPr>
          <a:xfrm>
            <a:off x="200472" y="4725144"/>
            <a:ext cx="5850650" cy="1631216"/>
          </a:xfrm>
          <a:prstGeom prst="rect">
            <a:avLst/>
          </a:prstGeom>
          <a:solidFill>
            <a:schemeClr val="bg2">
              <a:lumMod val="40000"/>
              <a:lumOff val="60000"/>
            </a:schemeClr>
          </a:solidFill>
        </p:spPr>
        <p:txBody>
          <a:bodyPr wrap="square" rtlCol="0">
            <a:spAutoFit/>
          </a:bodyPr>
          <a:lstStyle/>
          <a:p>
            <a:pPr marL="285750" indent="-285750">
              <a:buAutoNum type="romanUcPeriod"/>
            </a:pPr>
            <a:r>
              <a:rPr lang="de-DE" sz="1000" b="1" dirty="0" smtClean="0"/>
              <a:t>Verpflichtungen der Lafarge</a:t>
            </a:r>
          </a:p>
          <a:p>
            <a:pPr marL="285750" indent="-285750"/>
            <a:r>
              <a:rPr lang="de-DE" sz="1000" dirty="0" smtClean="0"/>
              <a:t>16. Lafarge strebt eine Staubreduktion bei Lagerung und Transport von Ersatzbrennstoffen sowie von Zuschlagstoffen, z.B. Staubentwicklung bei Transport und Lagerung von Ziegelsplitt, an, und zwar durch:</a:t>
            </a:r>
          </a:p>
          <a:p>
            <a:pPr marL="285750" indent="-285750">
              <a:buAutoNum type="alphaLcParenR"/>
            </a:pPr>
            <a:r>
              <a:rPr lang="de-DE" sz="1000" dirty="0" smtClean="0"/>
              <a:t>Versuchsweise Befeuchtung von Ziegelsplitt mittels Schneekanone gegen diffusen Staub und Präsentation der Ergebnisse bezüglich Umweltqualität im Dialogforum. … </a:t>
            </a:r>
          </a:p>
          <a:p>
            <a:pPr marL="285750" indent="-285750">
              <a:buAutoNum type="alphaLcParenR"/>
            </a:pPr>
            <a:r>
              <a:rPr lang="de-DE" sz="1000" dirty="0" smtClean="0"/>
              <a:t>Bemühen seitens Lafarge zur Staubreduktion beim Straßentransport von Ziegelsplitt im Rahmen der Einflussmöglichkeit und der technischen Umsetzbarkeit.</a:t>
            </a:r>
          </a:p>
          <a:p>
            <a:pPr marL="285750" indent="-285750">
              <a:buAutoNum type="alphaLcParenR"/>
            </a:pPr>
            <a:r>
              <a:rPr lang="de-DE" sz="1000" dirty="0" smtClean="0"/>
              <a:t>Auf Basis der Bergerhoff-</a:t>
            </a:r>
            <a:r>
              <a:rPr lang="de-DE" sz="1000" dirty="0" err="1" smtClean="0"/>
              <a:t>Messergebnisse</a:t>
            </a:r>
            <a:r>
              <a:rPr lang="de-DE" sz="1000" dirty="0" smtClean="0"/>
              <a:t> werden Maßnahmen zur Reduktion diffuser Staubemissionen geprüft und darüber im Jahresbericht berichtet.</a:t>
            </a:r>
            <a:endParaRPr lang="de-AT" sz="1000" dirty="0"/>
          </a:p>
        </p:txBody>
      </p:sp>
      <p:sp>
        <p:nvSpPr>
          <p:cNvPr id="7" name="Foliennummernplatzhalter 6"/>
          <p:cNvSpPr>
            <a:spLocks noGrp="1"/>
          </p:cNvSpPr>
          <p:nvPr>
            <p:ph type="sldNum" sz="quarter" idx="11"/>
          </p:nvPr>
        </p:nvSpPr>
        <p:spPr/>
        <p:txBody>
          <a:bodyPr/>
          <a:lstStyle/>
          <a:p>
            <a:fld id="{A9EC245D-4DC0-45C2-94ED-43F8313971FC}" type="slidenum">
              <a:rPr lang="en-US" smtClean="0"/>
              <a:pPr/>
              <a:t>19</a:t>
            </a:fld>
            <a:endParaRPr lang="en-US"/>
          </a:p>
        </p:txBody>
      </p:sp>
    </p:spTree>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Betriebszeiten Drehrohrofen</a:t>
            </a:r>
            <a:endParaRPr lang="de-AT" dirty="0"/>
          </a:p>
        </p:txBody>
      </p:sp>
      <p:sp>
        <p:nvSpPr>
          <p:cNvPr id="3" name="Foliennummernplatzhalter 2"/>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800" b="0" i="0" u="none" strike="noStrike" cap="none" baseline="0" smtClean="0">
                <a:solidFill>
                  <a:schemeClr val="dk1"/>
                </a:solidFill>
                <a:latin typeface="Arial"/>
                <a:ea typeface="Arial"/>
                <a:cs typeface="Arial"/>
                <a:sym typeface="Arial"/>
              </a:rPr>
              <a:pPr marL="0" marR="0" lvl="0" indent="0" algn="r" rtl="0">
                <a:spcBef>
                  <a:spcPts val="0"/>
                </a:spcBef>
                <a:buSzPct val="25000"/>
                <a:buNone/>
              </a:pPr>
              <a:t>2</a:t>
            </a:fld>
            <a:endParaRPr lang="en-US" sz="800" b="0" i="0" u="none" strike="noStrike" cap="none" baseline="0">
              <a:solidFill>
                <a:schemeClr val="dk1"/>
              </a:solidFill>
              <a:latin typeface="Arial"/>
              <a:ea typeface="Arial"/>
              <a:cs typeface="Arial"/>
              <a:sym typeface="Arial"/>
            </a:endParaRPr>
          </a:p>
        </p:txBody>
      </p:sp>
      <p:sp>
        <p:nvSpPr>
          <p:cNvPr id="5" name="Textplatzhalter 4"/>
          <p:cNvSpPr>
            <a:spLocks noGrp="1"/>
          </p:cNvSpPr>
          <p:nvPr>
            <p:ph type="body" idx="2"/>
          </p:nvPr>
        </p:nvSpPr>
        <p:spPr>
          <a:xfrm>
            <a:off x="1352600" y="1340768"/>
            <a:ext cx="8858099" cy="4414500"/>
          </a:xfrm>
        </p:spPr>
        <p:txBody>
          <a:bodyPr/>
          <a:lstStyle/>
          <a:p>
            <a:pPr>
              <a:buNone/>
            </a:pPr>
            <a:r>
              <a:rPr lang="de-DE" b="1" dirty="0" smtClean="0">
                <a:solidFill>
                  <a:schemeClr val="tx2">
                    <a:lumMod val="75000"/>
                  </a:schemeClr>
                </a:solidFill>
              </a:rPr>
              <a:t>2013</a:t>
            </a:r>
          </a:p>
          <a:p>
            <a:pPr marL="663575" lvl="1" indent="-188913" eaLnBrk="0" fontAlgn="b" hangingPunct="0">
              <a:buClr>
                <a:schemeClr val="tx2"/>
              </a:buClr>
              <a:buSzPct val="70000"/>
              <a:buFont typeface="Monotype Sorts" pitchFamily="2" charset="2"/>
              <a:buChar char="l"/>
              <a:tabLst>
                <a:tab pos="801688" algn="l"/>
                <a:tab pos="2159000" algn="l"/>
              </a:tabLst>
            </a:pPr>
            <a:r>
              <a:rPr lang="de-AT" sz="2000" dirty="0" smtClean="0">
                <a:cs typeface="Arial" charset="0"/>
              </a:rPr>
              <a:t>7.691 Betriebsstunden</a:t>
            </a: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r>
              <a:rPr lang="de-AT" dirty="0" smtClean="0">
                <a:cs typeface="Arial" charset="0"/>
              </a:rPr>
              <a:t>34 Tage Winterstillstand von 06.01. bis 09.02.2013</a:t>
            </a:r>
          </a:p>
          <a:p>
            <a:pPr>
              <a:buNone/>
            </a:pPr>
            <a:r>
              <a:rPr lang="de-DE" b="1" dirty="0" smtClean="0">
                <a:solidFill>
                  <a:schemeClr val="tx2">
                    <a:lumMod val="75000"/>
                  </a:schemeClr>
                </a:solidFill>
              </a:rPr>
              <a:t>2014</a:t>
            </a:r>
          </a:p>
          <a:p>
            <a:pPr marL="663575" lvl="1" indent="-188913" eaLnBrk="0" fontAlgn="b" hangingPunct="0">
              <a:buClr>
                <a:schemeClr val="tx2"/>
              </a:buClr>
              <a:buSzPct val="70000"/>
              <a:buFont typeface="Monotype Sorts" pitchFamily="2" charset="2"/>
              <a:buChar char="l"/>
              <a:tabLst>
                <a:tab pos="801688" algn="l"/>
                <a:tab pos="2159000" algn="l"/>
              </a:tabLst>
            </a:pPr>
            <a:r>
              <a:rPr lang="de-AT" sz="2000" dirty="0" smtClean="0">
                <a:cs typeface="Arial" charset="0"/>
              </a:rPr>
              <a:t>7.610 Betriebsstunden</a:t>
            </a: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r>
              <a:rPr lang="de-AT" dirty="0" smtClean="0">
                <a:cs typeface="Arial" charset="0"/>
              </a:rPr>
              <a:t>28 Tage Winterstillstand von 02.02. bis 02.03.2014</a:t>
            </a:r>
          </a:p>
          <a:p>
            <a:pPr marL="77787" indent="-282575" eaLnBrk="0" fontAlgn="b" hangingPunct="0">
              <a:spcBef>
                <a:spcPct val="40000"/>
              </a:spcBef>
              <a:buClr>
                <a:schemeClr val="tx2"/>
              </a:buClr>
              <a:buSzPct val="70000"/>
              <a:buNone/>
              <a:tabLst>
                <a:tab pos="801688" algn="l"/>
                <a:tab pos="2159000" algn="l"/>
              </a:tabLst>
            </a:pPr>
            <a:r>
              <a:rPr lang="de-AT" b="1" dirty="0" smtClean="0">
                <a:solidFill>
                  <a:schemeClr val="tx2">
                    <a:lumMod val="75000"/>
                  </a:schemeClr>
                </a:solidFill>
              </a:rPr>
              <a:t>2015</a:t>
            </a:r>
          </a:p>
          <a:p>
            <a:pPr marL="663575" lvl="1" indent="-188913" eaLnBrk="0" fontAlgn="b" hangingPunct="0">
              <a:buClr>
                <a:schemeClr val="tx2"/>
              </a:buClr>
              <a:buSzPct val="70000"/>
              <a:buFont typeface="Monotype Sorts" pitchFamily="2" charset="2"/>
              <a:buChar char="l"/>
              <a:tabLst>
                <a:tab pos="801688" algn="l"/>
                <a:tab pos="2159000" algn="l"/>
              </a:tabLst>
            </a:pPr>
            <a:r>
              <a:rPr lang="de-AT" sz="2000" dirty="0" smtClean="0">
                <a:cs typeface="Arial" charset="0"/>
              </a:rPr>
              <a:t>7.835 Betriebsstunden</a:t>
            </a: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r>
              <a:rPr lang="de-AT" dirty="0" smtClean="0">
                <a:cs typeface="Arial" charset="0"/>
              </a:rPr>
              <a:t>30 Tage Winterstillstand von 25.01. bis 23.02.2015</a:t>
            </a:r>
          </a:p>
          <a:p>
            <a:pPr>
              <a:buNone/>
            </a:pPr>
            <a:r>
              <a:rPr lang="de-DE" b="1" dirty="0" smtClean="0">
                <a:solidFill>
                  <a:schemeClr val="tx2">
                    <a:lumMod val="75000"/>
                  </a:schemeClr>
                </a:solidFill>
              </a:rPr>
              <a:t>2016</a:t>
            </a:r>
          </a:p>
          <a:p>
            <a:pPr marL="663575" lvl="1" indent="-188913" eaLnBrk="0" fontAlgn="b" hangingPunct="0">
              <a:buClr>
                <a:schemeClr val="tx2"/>
              </a:buClr>
              <a:buSzPct val="70000"/>
              <a:buFont typeface="Monotype Sorts" pitchFamily="2" charset="2"/>
              <a:buChar char="l"/>
              <a:tabLst>
                <a:tab pos="801688" algn="l"/>
                <a:tab pos="2159000" algn="l"/>
              </a:tabLst>
            </a:pPr>
            <a:r>
              <a:rPr lang="de-AT" sz="2000" dirty="0" smtClean="0">
                <a:cs typeface="Arial" charset="0"/>
              </a:rPr>
              <a:t>7.875 Betriebsstunden</a:t>
            </a: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r>
              <a:rPr lang="de-AT" dirty="0" smtClean="0">
                <a:cs typeface="Arial" charset="0"/>
              </a:rPr>
              <a:t>30 Tage Winterstillstand von 30.01. bis 28.02.2016</a:t>
            </a:r>
          </a:p>
          <a:p>
            <a:pPr marL="1136650" lvl="2" indent="-282575" eaLnBrk="0" fontAlgn="b" hangingPunct="0">
              <a:spcBef>
                <a:spcPct val="40000"/>
              </a:spcBef>
              <a:buClr>
                <a:schemeClr val="tx2"/>
              </a:buClr>
              <a:buSzPct val="70000"/>
              <a:buNone/>
              <a:tabLst>
                <a:tab pos="801688" algn="l"/>
                <a:tab pos="2159000" algn="l"/>
              </a:tabLst>
            </a:pPr>
            <a:endParaRPr lang="de-DE" dirty="0" smtClean="0">
              <a:cs typeface="Arial" charset="0"/>
            </a:endParaRPr>
          </a:p>
          <a:p>
            <a:endParaRPr lang="de-AT"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Zusätzliche Themen</a:t>
            </a:r>
            <a:endParaRPr lang="de-AT" dirty="0"/>
          </a:p>
        </p:txBody>
      </p:sp>
      <p:sp>
        <p:nvSpPr>
          <p:cNvPr id="4" name="Foliennummernplatzhalter 3"/>
          <p:cNvSpPr>
            <a:spLocks noGrp="1"/>
          </p:cNvSpPr>
          <p:nvPr>
            <p:ph type="sldNum" sz="quarter" idx="11"/>
          </p:nvPr>
        </p:nvSpPr>
        <p:spPr/>
        <p:txBody>
          <a:bodyPr/>
          <a:lstStyle/>
          <a:p>
            <a:fld id="{A9EC245D-4DC0-45C2-94ED-43F8313971FC}" type="slidenum">
              <a:rPr lang="en-US" smtClean="0"/>
              <a:pPr/>
              <a:t>20</a:t>
            </a:fld>
            <a:endParaRPr lang="en-US" dirty="0"/>
          </a:p>
        </p:txBody>
      </p:sp>
      <p:sp>
        <p:nvSpPr>
          <p:cNvPr id="6" name="Rectangle 8"/>
          <p:cNvSpPr txBox="1">
            <a:spLocks noChangeArrowheads="1"/>
          </p:cNvSpPr>
          <p:nvPr/>
        </p:nvSpPr>
        <p:spPr>
          <a:xfrm>
            <a:off x="632520" y="1412776"/>
            <a:ext cx="7708106" cy="3323987"/>
          </a:xfrm>
          <a:prstGeom prst="rect">
            <a:avLst/>
          </a:prstGeom>
          <a:noFill/>
          <a:ln>
            <a:noFill/>
          </a:ln>
        </p:spPr>
        <p:txBody>
          <a:bodyPr lIns="91425" tIns="91425" rIns="91425" bIns="91425" anchor="t" anchorCtr="0"/>
          <a:lstStyle/>
          <a:p>
            <a:pPr marL="177800" marR="0" lvl="0" indent="296863" algn="l" defTabSz="914400" rtl="0" eaLnBrk="0" fontAlgn="b" latinLnBrk="0" hangingPunct="0">
              <a:lnSpc>
                <a:spcPct val="100000"/>
              </a:lnSpc>
              <a:spcBef>
                <a:spcPts val="0"/>
              </a:spcBef>
              <a:spcAft>
                <a:spcPts val="0"/>
              </a:spcAft>
              <a:buClr>
                <a:schemeClr val="tx2"/>
              </a:buClr>
              <a:buSzPct val="70000"/>
              <a:buFont typeface="Monotype Sorts" pitchFamily="2" charset="2"/>
              <a:buChar char="l"/>
              <a:tabLst>
                <a:tab pos="801688" algn="l"/>
                <a:tab pos="2159000" algn="l"/>
              </a:tabLst>
              <a:defRPr/>
            </a:pPr>
            <a:r>
              <a:rPr lang="de-DE" sz="2000" dirty="0" smtClean="0">
                <a:solidFill>
                  <a:schemeClr val="dk1"/>
                </a:solidFill>
                <a:cs typeface="Arial" charset="0"/>
              </a:rPr>
              <a:t>Abschluss des Projektes „</a:t>
            </a:r>
            <a:r>
              <a:rPr lang="de-DE" sz="2000" dirty="0" err="1" smtClean="0">
                <a:solidFill>
                  <a:schemeClr val="dk1"/>
                </a:solidFill>
                <a:cs typeface="Arial" charset="0"/>
              </a:rPr>
              <a:t>Kalzinator</a:t>
            </a:r>
            <a:r>
              <a:rPr lang="de-DE" sz="2000" dirty="0" smtClean="0">
                <a:solidFill>
                  <a:schemeClr val="dk1"/>
                </a:solidFill>
                <a:cs typeface="Arial" charset="0"/>
              </a:rPr>
              <a:t> neu“</a:t>
            </a:r>
            <a:endParaRPr kumimoji="0" lang="de-DE" sz="1800" b="0" i="0" u="none" strike="noStrike" kern="0" cap="none" spc="0" normalizeH="0" baseline="0" noProof="0" dirty="0" smtClean="0">
              <a:ln>
                <a:noFill/>
              </a:ln>
              <a:solidFill>
                <a:schemeClr val="dk1"/>
              </a:solidFill>
              <a:effectLst/>
              <a:uLnTx/>
              <a:uFillTx/>
              <a:latin typeface="Arial"/>
              <a:ea typeface="Arial"/>
              <a:cs typeface="Arial" charset="0"/>
              <a:sym typeface="Arial"/>
            </a:endParaRPr>
          </a:p>
        </p:txBody>
      </p:sp>
    </p:spTree>
  </p:cSld>
  <p:clrMapOvr>
    <a:masterClrMapping/>
  </p:clrMapOvr>
  <p:transition spd="med">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pic>
        <p:nvPicPr>
          <p:cNvPr id="199" name="Shape 199"/>
          <p:cNvPicPr preferRelativeResize="0"/>
          <p:nvPr/>
        </p:nvPicPr>
        <p:blipFill>
          <a:blip r:embed="rId3">
            <a:alphaModFix/>
          </a:blip>
          <a:stretch>
            <a:fillRect/>
          </a:stretch>
        </p:blipFill>
        <p:spPr>
          <a:xfrm>
            <a:off x="381000" y="347254"/>
            <a:ext cx="9144002" cy="6163492"/>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Brennstoffverteilung – Bezogen auf die Wärmemenge</a:t>
            </a:r>
            <a:endParaRPr lang="de-AT" dirty="0"/>
          </a:p>
        </p:txBody>
      </p:sp>
      <p:sp>
        <p:nvSpPr>
          <p:cNvPr id="3" name="Foliennummernplatzhalter 2"/>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800" b="0" i="0" u="none" strike="noStrike" cap="none" baseline="0" smtClean="0">
                <a:solidFill>
                  <a:schemeClr val="dk1"/>
                </a:solidFill>
                <a:latin typeface="Arial"/>
                <a:ea typeface="Arial"/>
                <a:cs typeface="Arial"/>
                <a:sym typeface="Arial"/>
              </a:rPr>
              <a:pPr marL="0" marR="0" lvl="0" indent="0" algn="r" rtl="0">
                <a:spcBef>
                  <a:spcPts val="0"/>
                </a:spcBef>
                <a:buSzPct val="25000"/>
                <a:buNone/>
              </a:pPr>
              <a:t>3</a:t>
            </a:fld>
            <a:endParaRPr lang="en-US" sz="800" b="0" i="0" u="none" strike="noStrike" cap="none" baseline="0">
              <a:solidFill>
                <a:schemeClr val="dk1"/>
              </a:solidFill>
              <a:latin typeface="Arial"/>
              <a:ea typeface="Arial"/>
              <a:cs typeface="Arial"/>
              <a:sym typeface="Arial"/>
            </a:endParaRPr>
          </a:p>
        </p:txBody>
      </p:sp>
      <p:sp>
        <p:nvSpPr>
          <p:cNvPr id="5" name="Textplatzhalter 4"/>
          <p:cNvSpPr>
            <a:spLocks noGrp="1"/>
          </p:cNvSpPr>
          <p:nvPr>
            <p:ph type="body" idx="2"/>
          </p:nvPr>
        </p:nvSpPr>
        <p:spPr>
          <a:xfrm>
            <a:off x="560512" y="1534780"/>
            <a:ext cx="8858099" cy="4414500"/>
          </a:xfrm>
        </p:spPr>
        <p:txBody>
          <a:bodyPr/>
          <a:lstStyle/>
          <a:p>
            <a:pPr marL="284163" indent="-284163" eaLnBrk="0" fontAlgn="b" hangingPunct="0">
              <a:buClr>
                <a:schemeClr val="tx2"/>
              </a:buClr>
              <a:buSzPct val="70000"/>
              <a:buFont typeface="Monotype Sorts" pitchFamily="2" charset="2"/>
              <a:buChar char="l"/>
              <a:tabLst>
                <a:tab pos="801688" algn="l"/>
                <a:tab pos="2159000" algn="l"/>
              </a:tabLst>
            </a:pPr>
            <a:r>
              <a:rPr lang="de-AT" b="1" dirty="0" smtClean="0">
                <a:cs typeface="Arial" charset="0"/>
              </a:rPr>
              <a:t>Konventionelle Brennstoffe        36 %        36 %       37 %       32 %</a:t>
            </a:r>
          </a:p>
          <a:p>
            <a:pPr marL="663575" lvl="1" indent="-188913" eaLnBrk="0" fontAlgn="b" hangingPunct="0">
              <a:spcBef>
                <a:spcPct val="40000"/>
              </a:spcBef>
              <a:buClr>
                <a:schemeClr val="tx2"/>
              </a:buClr>
              <a:buSzPct val="70000"/>
              <a:buFont typeface="Monotype Sorts" pitchFamily="2" charset="2"/>
              <a:buChar char="l"/>
              <a:tabLst>
                <a:tab pos="801688" algn="l"/>
                <a:tab pos="2159000" algn="l"/>
              </a:tabLst>
            </a:pPr>
            <a:r>
              <a:rPr lang="de-AT" dirty="0" smtClean="0">
                <a:cs typeface="Arial" charset="0"/>
              </a:rPr>
              <a:t>Steinkohle		   	          5 %            8 %         11 %           5 %</a:t>
            </a:r>
          </a:p>
          <a:p>
            <a:pPr marL="663575" lvl="1" indent="-188913" eaLnBrk="0" fontAlgn="b" hangingPunct="0">
              <a:spcBef>
                <a:spcPct val="40000"/>
              </a:spcBef>
              <a:buClr>
                <a:schemeClr val="tx2"/>
              </a:buClr>
              <a:buSzPct val="70000"/>
              <a:buFont typeface="Monotype Sorts" pitchFamily="2" charset="2"/>
              <a:buChar char="l"/>
              <a:tabLst>
                <a:tab pos="801688" algn="l"/>
                <a:tab pos="2159000" algn="l"/>
              </a:tabLst>
            </a:pPr>
            <a:r>
              <a:rPr lang="de-AT" dirty="0" smtClean="0">
                <a:cs typeface="Arial" charset="0"/>
              </a:rPr>
              <a:t>Petrolkoks		       	        31 %          28 %         26 %         27 %</a:t>
            </a:r>
          </a:p>
          <a:p>
            <a:pPr marL="663575" lvl="1" indent="-188913" eaLnBrk="0" fontAlgn="b" hangingPunct="0">
              <a:spcBef>
                <a:spcPct val="40000"/>
              </a:spcBef>
              <a:buClr>
                <a:schemeClr val="tx2"/>
              </a:buClr>
              <a:buSzPct val="70000"/>
              <a:buFont typeface="Monotype Sorts" pitchFamily="2" charset="2"/>
              <a:buChar char="l"/>
              <a:tabLst>
                <a:tab pos="801688" algn="l"/>
                <a:tab pos="2159000" algn="l"/>
              </a:tabLst>
            </a:pPr>
            <a:r>
              <a:rPr lang="de-AT" dirty="0" smtClean="0">
                <a:cs typeface="Arial" charset="0"/>
              </a:rPr>
              <a:t>Heizöl EL		    	       0,5 %      &lt; 0,5 %     &lt; 0,5 %     &lt; 0,5 %</a:t>
            </a:r>
          </a:p>
          <a:p>
            <a:pPr marL="663575" lvl="1" indent="-188913" eaLnBrk="0" fontAlgn="b" hangingPunct="0">
              <a:spcBef>
                <a:spcPct val="40000"/>
              </a:spcBef>
              <a:buClr>
                <a:schemeClr val="tx2"/>
              </a:buClr>
              <a:buSzPct val="70000"/>
              <a:buNone/>
              <a:tabLst>
                <a:tab pos="801688" algn="l"/>
                <a:tab pos="2159000" algn="l"/>
              </a:tabLst>
            </a:pPr>
            <a:endParaRPr lang="de-AT" dirty="0" smtClean="0">
              <a:cs typeface="Arial" charset="0"/>
            </a:endParaRPr>
          </a:p>
          <a:p>
            <a:pPr marL="284163" indent="-284163" eaLnBrk="0" fontAlgn="b" hangingPunct="0">
              <a:buClr>
                <a:schemeClr val="tx2"/>
              </a:buClr>
              <a:buSzPct val="70000"/>
              <a:buFont typeface="Monotype Sorts" pitchFamily="2" charset="2"/>
              <a:buChar char="l"/>
              <a:tabLst>
                <a:tab pos="801688" algn="l"/>
                <a:tab pos="2159000" algn="l"/>
              </a:tabLst>
            </a:pPr>
            <a:r>
              <a:rPr lang="de-AT" b="1" dirty="0" smtClean="0">
                <a:cs typeface="Arial" charset="0"/>
              </a:rPr>
              <a:t>Ersatzbrennstoffe  	  	       64 %        64 %       63 %       68 %</a:t>
            </a:r>
          </a:p>
          <a:p>
            <a:pPr marL="663575" lvl="1" indent="-188913" eaLnBrk="0" fontAlgn="b" hangingPunct="0">
              <a:spcBef>
                <a:spcPct val="40000"/>
              </a:spcBef>
              <a:buClr>
                <a:schemeClr val="tx2"/>
              </a:buClr>
              <a:buSzPct val="70000"/>
              <a:buFont typeface="Monotype Sorts" pitchFamily="2" charset="2"/>
              <a:buChar char="l"/>
              <a:tabLst>
                <a:tab pos="801688" algn="l"/>
                <a:tab pos="2159000" algn="l"/>
              </a:tabLst>
            </a:pPr>
            <a:r>
              <a:rPr lang="de-AT" dirty="0" smtClean="0">
                <a:cs typeface="Arial" charset="0"/>
              </a:rPr>
              <a:t>ASB (Kunststoffe)	            	        56 %          56 %         57 %         56 %</a:t>
            </a:r>
          </a:p>
          <a:p>
            <a:pPr marL="663575" lvl="1" indent="-188913" eaLnBrk="0" fontAlgn="b" hangingPunct="0">
              <a:spcBef>
                <a:spcPct val="40000"/>
              </a:spcBef>
              <a:buClr>
                <a:schemeClr val="tx2"/>
              </a:buClr>
              <a:buSzPct val="70000"/>
              <a:buFont typeface="Monotype Sorts" pitchFamily="2" charset="2"/>
              <a:buChar char="l"/>
              <a:tabLst>
                <a:tab pos="801688" algn="l"/>
                <a:tab pos="2159000" algn="l"/>
              </a:tabLst>
            </a:pPr>
            <a:r>
              <a:rPr lang="de-AT" dirty="0" smtClean="0">
                <a:cs typeface="Arial" charset="0"/>
              </a:rPr>
              <a:t>Tiermehl		                        4 %            1 %           0 %           0 %</a:t>
            </a:r>
          </a:p>
          <a:p>
            <a:pPr marL="663575" lvl="1" indent="-188913" eaLnBrk="0" fontAlgn="b" hangingPunct="0">
              <a:spcBef>
                <a:spcPct val="40000"/>
              </a:spcBef>
              <a:buClr>
                <a:schemeClr val="tx2"/>
              </a:buClr>
              <a:buSzPct val="70000"/>
              <a:buFont typeface="Monotype Sorts" pitchFamily="2" charset="2"/>
              <a:buChar char="l"/>
              <a:tabLst>
                <a:tab pos="801688" algn="l"/>
                <a:tab pos="2159000" algn="l"/>
              </a:tabLst>
            </a:pPr>
            <a:r>
              <a:rPr lang="de-AT" dirty="0" smtClean="0">
                <a:cs typeface="Arial" charset="0"/>
              </a:rPr>
              <a:t>Sonnenblumenschalen/                   2 %            1 %        0,2 %        0,3 %</a:t>
            </a:r>
          </a:p>
          <a:p>
            <a:pPr marL="663575" lvl="1" indent="-188913" eaLnBrk="0" fontAlgn="b" hangingPunct="0">
              <a:buClr>
                <a:schemeClr val="tx2"/>
              </a:buClr>
              <a:buSzPct val="70000"/>
              <a:buNone/>
              <a:tabLst>
                <a:tab pos="801688" algn="l"/>
                <a:tab pos="2159000" algn="l"/>
              </a:tabLst>
            </a:pPr>
            <a:r>
              <a:rPr lang="de-AT" dirty="0" smtClean="0">
                <a:cs typeface="Arial" charset="0"/>
              </a:rPr>
              <a:t>   Gebeiztes Saatgut</a:t>
            </a:r>
          </a:p>
          <a:p>
            <a:pPr marL="663575" lvl="1" indent="-188913" eaLnBrk="0" fontAlgn="b" hangingPunct="0">
              <a:spcBef>
                <a:spcPct val="40000"/>
              </a:spcBef>
              <a:buClr>
                <a:schemeClr val="tx2"/>
              </a:buClr>
              <a:buSzPct val="70000"/>
              <a:buFont typeface="Monotype Sorts" pitchFamily="2" charset="2"/>
              <a:buChar char="l"/>
              <a:tabLst>
                <a:tab pos="801688" algn="l"/>
                <a:tab pos="2159000" algn="l"/>
              </a:tabLst>
            </a:pPr>
            <a:r>
              <a:rPr lang="de-AT" dirty="0" smtClean="0">
                <a:cs typeface="Arial" charset="0"/>
              </a:rPr>
              <a:t>Altöl*		                     ~ 0 %         ~ 0 %        0,6 %        2,9 %</a:t>
            </a:r>
          </a:p>
          <a:p>
            <a:pPr marL="663575" lvl="1" indent="-188913" eaLnBrk="0" fontAlgn="b" hangingPunct="0">
              <a:spcBef>
                <a:spcPct val="40000"/>
              </a:spcBef>
              <a:buClr>
                <a:schemeClr val="tx2"/>
              </a:buClr>
              <a:buSzPct val="70000"/>
              <a:buFont typeface="Monotype Sorts" pitchFamily="2" charset="2"/>
              <a:buChar char="l"/>
              <a:tabLst>
                <a:tab pos="801688" algn="l"/>
                <a:tab pos="2159000" algn="l"/>
              </a:tabLst>
            </a:pPr>
            <a:r>
              <a:rPr lang="de-AT" dirty="0" smtClean="0">
                <a:cs typeface="Arial" charset="0"/>
              </a:rPr>
              <a:t>ISF </a:t>
            </a:r>
            <a:r>
              <a:rPr lang="de-AT" dirty="0" err="1" smtClean="0">
                <a:cs typeface="Arial" charset="0"/>
              </a:rPr>
              <a:t>Werkstättenabfälle</a:t>
            </a:r>
            <a:r>
              <a:rPr lang="de-AT" dirty="0" smtClean="0">
                <a:cs typeface="Arial" charset="0"/>
              </a:rPr>
              <a:t>*                </a:t>
            </a:r>
            <a:r>
              <a:rPr lang="de-AT" dirty="0" smtClean="0">
                <a:cs typeface="Arial" charset="0"/>
              </a:rPr>
              <a:t>6,3 </a:t>
            </a:r>
            <a:r>
              <a:rPr lang="de-AT" dirty="0" smtClean="0">
                <a:cs typeface="Arial" charset="0"/>
              </a:rPr>
              <a:t>%  </a:t>
            </a:r>
            <a:r>
              <a:rPr lang="de-AT" dirty="0" smtClean="0">
                <a:cs typeface="Arial" charset="0"/>
              </a:rPr>
              <a:t>       </a:t>
            </a:r>
            <a:r>
              <a:rPr lang="de-AT" dirty="0" smtClean="0">
                <a:cs typeface="Arial" charset="0"/>
              </a:rPr>
              <a:t>5,1 %        7,5 %        7,6 %</a:t>
            </a:r>
          </a:p>
          <a:p>
            <a:pPr marL="663575" lvl="1" indent="-188913" eaLnBrk="0" fontAlgn="b" hangingPunct="0">
              <a:spcBef>
                <a:spcPct val="40000"/>
              </a:spcBef>
              <a:buClr>
                <a:schemeClr val="tx2"/>
              </a:buClr>
              <a:buSzPct val="70000"/>
              <a:buFont typeface="Monotype Sorts" pitchFamily="2" charset="2"/>
              <a:buChar char="l"/>
              <a:tabLst>
                <a:tab pos="801688" algn="l"/>
                <a:tab pos="2159000" algn="l"/>
              </a:tabLst>
            </a:pPr>
            <a:r>
              <a:rPr lang="de-AT" dirty="0" smtClean="0">
                <a:cs typeface="Arial" charset="0"/>
              </a:rPr>
              <a:t>Reifenflusen                                     0 %          1,4%        </a:t>
            </a:r>
            <a:r>
              <a:rPr lang="de-AT" dirty="0" smtClean="0">
                <a:cs typeface="Arial" charset="0"/>
              </a:rPr>
              <a:t>0,6 %        </a:t>
            </a:r>
            <a:r>
              <a:rPr lang="de-AT" dirty="0" smtClean="0">
                <a:cs typeface="Arial" charset="0"/>
              </a:rPr>
              <a:t>1,1 %</a:t>
            </a:r>
          </a:p>
        </p:txBody>
      </p:sp>
      <p:sp>
        <p:nvSpPr>
          <p:cNvPr id="6" name="Textfeld 5"/>
          <p:cNvSpPr txBox="1"/>
          <p:nvPr/>
        </p:nvSpPr>
        <p:spPr>
          <a:xfrm>
            <a:off x="4664968" y="1196752"/>
            <a:ext cx="4248472" cy="400110"/>
          </a:xfrm>
          <a:prstGeom prst="rect">
            <a:avLst/>
          </a:prstGeom>
          <a:noFill/>
        </p:spPr>
        <p:txBody>
          <a:bodyPr wrap="square" rtlCol="0">
            <a:spAutoFit/>
          </a:bodyPr>
          <a:lstStyle/>
          <a:p>
            <a:r>
              <a:rPr lang="de-AT" sz="2000" b="1" dirty="0" smtClean="0">
                <a:solidFill>
                  <a:schemeClr val="tx2">
                    <a:lumMod val="75000"/>
                  </a:schemeClr>
                </a:solidFill>
              </a:rPr>
              <a:t>2014</a:t>
            </a:r>
            <a:r>
              <a:rPr lang="de-AT" dirty="0" smtClean="0"/>
              <a:t>	     </a:t>
            </a:r>
            <a:r>
              <a:rPr lang="de-AT" sz="2000" b="1" dirty="0" smtClean="0">
                <a:solidFill>
                  <a:schemeClr val="tx2">
                    <a:lumMod val="75000"/>
                  </a:schemeClr>
                </a:solidFill>
              </a:rPr>
              <a:t>2015</a:t>
            </a:r>
            <a:r>
              <a:rPr lang="de-AT" dirty="0" smtClean="0"/>
              <a:t>	        </a:t>
            </a:r>
            <a:r>
              <a:rPr lang="de-AT" sz="2000" b="1" dirty="0" smtClean="0">
                <a:solidFill>
                  <a:schemeClr val="tx2">
                    <a:lumMod val="75000"/>
                  </a:schemeClr>
                </a:solidFill>
              </a:rPr>
              <a:t>2016</a:t>
            </a:r>
            <a:r>
              <a:rPr lang="de-AT" dirty="0" smtClean="0"/>
              <a:t>           </a:t>
            </a:r>
            <a:r>
              <a:rPr lang="de-AT" sz="2000" b="1" dirty="0" smtClean="0">
                <a:solidFill>
                  <a:schemeClr val="tx2">
                    <a:lumMod val="75000"/>
                  </a:schemeClr>
                </a:solidFill>
              </a:rPr>
              <a:t>2017</a:t>
            </a:r>
          </a:p>
        </p:txBody>
      </p:sp>
      <p:sp>
        <p:nvSpPr>
          <p:cNvPr id="7" name="Textfeld 6"/>
          <p:cNvSpPr txBox="1"/>
          <p:nvPr/>
        </p:nvSpPr>
        <p:spPr>
          <a:xfrm>
            <a:off x="3643787" y="6471821"/>
            <a:ext cx="2299027" cy="461665"/>
          </a:xfrm>
          <a:prstGeom prst="rect">
            <a:avLst/>
          </a:prstGeom>
          <a:noFill/>
        </p:spPr>
        <p:txBody>
          <a:bodyPr wrap="none" rtlCol="0">
            <a:spAutoFit/>
          </a:bodyPr>
          <a:lstStyle/>
          <a:p>
            <a:pPr lvl="1"/>
            <a:r>
              <a:rPr lang="de-AT" sz="1000" dirty="0" smtClean="0">
                <a:cs typeface="Arial" charset="0"/>
              </a:rPr>
              <a:t>*Deklariert als gefährlicher Brennstoff</a:t>
            </a:r>
            <a:endParaRPr lang="de-AT" sz="1000" dirty="0" smtClean="0"/>
          </a:p>
          <a:p>
            <a:endParaRPr lang="de-A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Qualitätssicherung</a:t>
            </a:r>
            <a:endParaRPr lang="de-AT" dirty="0"/>
          </a:p>
        </p:txBody>
      </p:sp>
      <p:sp>
        <p:nvSpPr>
          <p:cNvPr id="3" name="Foliennummernplatzhalter 2"/>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800" b="0" i="0" u="none" strike="noStrike" cap="none" baseline="0" smtClean="0">
                <a:solidFill>
                  <a:schemeClr val="dk1"/>
                </a:solidFill>
                <a:latin typeface="Arial"/>
                <a:ea typeface="Arial"/>
                <a:cs typeface="Arial"/>
                <a:sym typeface="Arial"/>
              </a:rPr>
              <a:pPr marL="0" marR="0" lvl="0" indent="0" algn="r" rtl="0">
                <a:spcBef>
                  <a:spcPts val="0"/>
                </a:spcBef>
                <a:buSzPct val="25000"/>
                <a:buNone/>
              </a:pPr>
              <a:t>4</a:t>
            </a:fld>
            <a:endParaRPr lang="en-US" sz="800" b="0" i="0" u="none" strike="noStrike" cap="none" baseline="0">
              <a:solidFill>
                <a:schemeClr val="dk1"/>
              </a:solidFill>
              <a:latin typeface="Arial"/>
              <a:ea typeface="Arial"/>
              <a:cs typeface="Arial"/>
              <a:sym typeface="Arial"/>
            </a:endParaRPr>
          </a:p>
        </p:txBody>
      </p:sp>
      <p:sp>
        <p:nvSpPr>
          <p:cNvPr id="5" name="Textplatzhalter 4"/>
          <p:cNvSpPr>
            <a:spLocks noGrp="1"/>
          </p:cNvSpPr>
          <p:nvPr>
            <p:ph type="body" idx="2"/>
          </p:nvPr>
        </p:nvSpPr>
        <p:spPr>
          <a:xfrm>
            <a:off x="1136576" y="1412776"/>
            <a:ext cx="8858099" cy="4414500"/>
          </a:xfrm>
        </p:spPr>
        <p:txBody>
          <a:bodyPr/>
          <a:lstStyle/>
          <a:p>
            <a:pPr marL="284163" indent="-284163" eaLnBrk="0" fontAlgn="b" hangingPunct="0">
              <a:buClr>
                <a:schemeClr val="tx2"/>
              </a:buClr>
              <a:buSzPct val="70000"/>
              <a:buFont typeface="Monotype Sorts" pitchFamily="2" charset="2"/>
              <a:buChar char="l"/>
              <a:tabLst>
                <a:tab pos="801688" algn="l"/>
                <a:tab pos="2159000" algn="l"/>
              </a:tabLst>
            </a:pPr>
            <a:r>
              <a:rPr lang="de-AT" b="1" dirty="0" smtClean="0">
                <a:cs typeface="Arial" charset="0"/>
              </a:rPr>
              <a:t>Qualitätsüberwachung des Werks</a:t>
            </a:r>
          </a:p>
          <a:p>
            <a:pPr marL="1136650" lvl="2" indent="-282575" eaLnBrk="0" fontAlgn="b" hangingPunct="0">
              <a:buClr>
                <a:schemeClr val="tx2"/>
              </a:buClr>
              <a:buSzPct val="70000"/>
              <a:buFont typeface="Monotype Sorts" pitchFamily="2" charset="2"/>
              <a:buChar char="l"/>
              <a:tabLst>
                <a:tab pos="801688" algn="l"/>
                <a:tab pos="2159000" algn="l"/>
              </a:tabLst>
            </a:pPr>
            <a:r>
              <a:rPr lang="de-AT" sz="1800" dirty="0" smtClean="0">
                <a:cs typeface="Arial" charset="0"/>
              </a:rPr>
              <a:t>Eingangskontrolle / tägliche Probenahme </a:t>
            </a:r>
          </a:p>
          <a:p>
            <a:pPr marL="1136650" lvl="2" indent="-282575" eaLnBrk="0" fontAlgn="b" hangingPunct="0">
              <a:buClr>
                <a:schemeClr val="tx2"/>
              </a:buClr>
              <a:buSzPct val="70000"/>
              <a:buFont typeface="Monotype Sorts" pitchFamily="2" charset="2"/>
              <a:buChar char="l"/>
              <a:tabLst>
                <a:tab pos="801688" algn="l"/>
                <a:tab pos="2159000" algn="l"/>
              </a:tabLst>
            </a:pPr>
            <a:r>
              <a:rPr lang="de-AT" sz="1800" dirty="0" smtClean="0">
                <a:cs typeface="Arial" charset="0"/>
              </a:rPr>
              <a:t>Optische Kontrolle u. Übereinstimmung mit Lieferpapieren</a:t>
            </a:r>
          </a:p>
          <a:p>
            <a:pPr marL="1136650" lvl="2" indent="-282575" eaLnBrk="0" fontAlgn="b" hangingPunct="0">
              <a:buClr>
                <a:schemeClr val="tx2"/>
              </a:buClr>
              <a:buSzPct val="70000"/>
              <a:buFont typeface="Monotype Sorts" pitchFamily="2" charset="2"/>
              <a:buChar char="l"/>
              <a:tabLst>
                <a:tab pos="801688" algn="l"/>
                <a:tab pos="2159000" algn="l"/>
              </a:tabLst>
            </a:pPr>
            <a:r>
              <a:rPr lang="de-AT" sz="1800" dirty="0" smtClean="0">
                <a:cs typeface="Arial" charset="0"/>
              </a:rPr>
              <a:t>Jährliche Identitätskontrollen (150 t Lose + externe Analyse)</a:t>
            </a:r>
          </a:p>
          <a:p>
            <a:pPr marL="1136650" lvl="2" indent="-282575" eaLnBrk="0" fontAlgn="b" hangingPunct="0">
              <a:buClr>
                <a:srgbClr val="009960"/>
              </a:buClr>
              <a:buSzPct val="70000"/>
              <a:buFont typeface="Monotype Sorts" pitchFamily="2" charset="2"/>
              <a:buChar char="l"/>
              <a:tabLst>
                <a:tab pos="801688" algn="l"/>
                <a:tab pos="2159000" algn="l"/>
              </a:tabLst>
            </a:pPr>
            <a:endParaRPr lang="de-AT" dirty="0" smtClean="0">
              <a:solidFill>
                <a:srgbClr val="5F5F5F"/>
              </a:solidFill>
              <a:cs typeface="Arial" charset="0"/>
            </a:endParaRPr>
          </a:p>
          <a:p>
            <a:pPr marL="284163" indent="-284163" eaLnBrk="0" fontAlgn="b" hangingPunct="0">
              <a:buClr>
                <a:schemeClr val="tx2"/>
              </a:buClr>
              <a:buSzPct val="70000"/>
              <a:buFont typeface="Monotype Sorts" pitchFamily="2" charset="2"/>
              <a:buChar char="l"/>
              <a:tabLst>
                <a:tab pos="801688" algn="l"/>
                <a:tab pos="2159000" algn="l"/>
              </a:tabLst>
            </a:pPr>
            <a:r>
              <a:rPr lang="de-AT" b="1" dirty="0" smtClean="0">
                <a:cs typeface="Arial" charset="0"/>
              </a:rPr>
              <a:t>Qualitätsüberwachung der Lieferanten</a:t>
            </a:r>
          </a:p>
          <a:p>
            <a:pPr marL="1136650" lvl="2" indent="-282575" eaLnBrk="0" fontAlgn="b" hangingPunct="0">
              <a:buClr>
                <a:schemeClr val="tx2"/>
              </a:buClr>
              <a:buSzPct val="70000"/>
              <a:buFont typeface="Monotype Sorts" pitchFamily="2" charset="2"/>
              <a:buChar char="l"/>
              <a:tabLst>
                <a:tab pos="801688" algn="l"/>
                <a:tab pos="2159000" algn="l"/>
              </a:tabLst>
            </a:pPr>
            <a:r>
              <a:rPr lang="de-AT" sz="1800" dirty="0" smtClean="0">
                <a:cs typeface="Arial" charset="0"/>
              </a:rPr>
              <a:t>Beurteilungsnachweise gemäß Abfallverbrennungsverordnung</a:t>
            </a:r>
          </a:p>
          <a:p>
            <a:pPr marL="1136650" lvl="2" indent="-282575" eaLnBrk="0" fontAlgn="b" hangingPunct="0">
              <a:buClr>
                <a:schemeClr val="tx2"/>
              </a:buClr>
              <a:buSzPct val="70000"/>
              <a:buFont typeface="Monotype Sorts" pitchFamily="2" charset="2"/>
              <a:buChar char="l"/>
              <a:tabLst>
                <a:tab pos="801688" algn="l"/>
                <a:tab pos="2159000" algn="l"/>
              </a:tabLst>
            </a:pPr>
            <a:r>
              <a:rPr lang="de-AT" sz="1800" dirty="0" err="1" smtClean="0">
                <a:cs typeface="Arial" charset="0"/>
              </a:rPr>
              <a:t>Beprobung</a:t>
            </a:r>
            <a:r>
              <a:rPr lang="de-AT" sz="1800" dirty="0" smtClean="0">
                <a:cs typeface="Arial" charset="0"/>
              </a:rPr>
              <a:t> nach </a:t>
            </a:r>
            <a:r>
              <a:rPr lang="de-AT" sz="1800" dirty="0" err="1" smtClean="0">
                <a:cs typeface="Arial" charset="0"/>
              </a:rPr>
              <a:t>Probenahmeplan</a:t>
            </a:r>
            <a:r>
              <a:rPr lang="de-AT" sz="1800" dirty="0" smtClean="0">
                <a:cs typeface="Arial" charset="0"/>
              </a:rPr>
              <a:t> (automatisch od. manuell)</a:t>
            </a:r>
          </a:p>
          <a:p>
            <a:pPr marL="1136650" lvl="2" indent="-282575" eaLnBrk="0" fontAlgn="b" hangingPunct="0">
              <a:buClr>
                <a:schemeClr val="tx2"/>
              </a:buClr>
              <a:buSzPct val="70000"/>
              <a:buFont typeface="Monotype Sorts" pitchFamily="2" charset="2"/>
              <a:buChar char="l"/>
              <a:tabLst>
                <a:tab pos="801688" algn="l"/>
                <a:tab pos="2159000" algn="l"/>
              </a:tabLst>
            </a:pPr>
            <a:r>
              <a:rPr lang="de-AT" sz="1800" dirty="0" smtClean="0">
                <a:cs typeface="Arial" charset="0"/>
              </a:rPr>
              <a:t>Analysen auf Spurenelemente, etc. </a:t>
            </a:r>
          </a:p>
          <a:p>
            <a:pPr marL="1136650" lvl="2" indent="-282575" eaLnBrk="0" fontAlgn="b" hangingPunct="0">
              <a:buClr>
                <a:schemeClr val="tx2"/>
              </a:buClr>
              <a:buSzPct val="70000"/>
              <a:buFont typeface="Monotype Sorts" pitchFamily="2" charset="2"/>
              <a:buChar char="l"/>
              <a:tabLst>
                <a:tab pos="801688" algn="l"/>
                <a:tab pos="2159000" algn="l"/>
              </a:tabLst>
            </a:pPr>
            <a:endParaRPr lang="de-AT" dirty="0" smtClean="0">
              <a:cs typeface="Arial" charset="0"/>
            </a:endParaRPr>
          </a:p>
          <a:p>
            <a:pPr marL="284163" indent="-284163" eaLnBrk="0" fontAlgn="b" hangingPunct="0">
              <a:buClr>
                <a:schemeClr val="tx2"/>
              </a:buClr>
              <a:buSzPct val="70000"/>
              <a:buFont typeface="Monotype Sorts" pitchFamily="2" charset="2"/>
              <a:buChar char="l"/>
              <a:tabLst>
                <a:tab pos="801688" algn="l"/>
                <a:tab pos="2159000" algn="l"/>
              </a:tabLst>
            </a:pPr>
            <a:r>
              <a:rPr lang="de-AT" b="1" dirty="0" smtClean="0">
                <a:cs typeface="Arial" charset="0"/>
              </a:rPr>
              <a:t>Fremdüberwachung - UTC Umweltlabor GmbH</a:t>
            </a:r>
          </a:p>
          <a:p>
            <a:pPr marL="1136650" lvl="2" indent="-282575" eaLnBrk="0" fontAlgn="b" hangingPunct="0">
              <a:buClr>
                <a:schemeClr val="tx2"/>
              </a:buClr>
              <a:buSzPct val="70000"/>
              <a:buFont typeface="Monotype Sorts" pitchFamily="2" charset="2"/>
              <a:buChar char="l"/>
              <a:tabLst>
                <a:tab pos="801688" algn="l"/>
                <a:tab pos="2159000" algn="l"/>
              </a:tabLst>
            </a:pPr>
            <a:r>
              <a:rPr lang="de-AT" sz="1800" dirty="0" smtClean="0">
                <a:cs typeface="Arial" charset="0"/>
              </a:rPr>
              <a:t>Überwachung der Einhaltung der Probenahme- und Analysenvorschriften </a:t>
            </a:r>
          </a:p>
          <a:p>
            <a:pPr marL="1136650" lvl="2" indent="-282575" eaLnBrk="0" fontAlgn="b" hangingPunct="0">
              <a:buClr>
                <a:schemeClr val="tx2"/>
              </a:buClr>
              <a:buSzPct val="70000"/>
              <a:buFont typeface="Monotype Sorts" pitchFamily="2" charset="2"/>
              <a:buChar char="l"/>
              <a:tabLst>
                <a:tab pos="801688" algn="l"/>
                <a:tab pos="2159000" algn="l"/>
              </a:tabLst>
            </a:pPr>
            <a:r>
              <a:rPr lang="de-AT" sz="1800" dirty="0" smtClean="0">
                <a:cs typeface="Arial" charset="0"/>
              </a:rPr>
              <a:t>Überprüfung von Beurteilungsnachweisen und Identitätskontrollen</a:t>
            </a:r>
          </a:p>
          <a:p>
            <a:pPr marL="1136650" lvl="2" indent="-282575" eaLnBrk="0" fontAlgn="b" hangingPunct="0">
              <a:buClr>
                <a:schemeClr val="tx2"/>
              </a:buClr>
              <a:buSzPct val="70000"/>
              <a:buFont typeface="Monotype Sorts" pitchFamily="2" charset="2"/>
              <a:buChar char="l"/>
              <a:tabLst>
                <a:tab pos="801688" algn="l"/>
                <a:tab pos="2159000" algn="l"/>
              </a:tabLst>
            </a:pPr>
            <a:r>
              <a:rPr lang="de-AT" sz="1800" dirty="0" smtClean="0">
                <a:cs typeface="Arial" charset="0"/>
              </a:rPr>
              <a:t>Überprüfung der Grenzwerteinhaltung gemäß AVV</a:t>
            </a:r>
          </a:p>
          <a:p>
            <a:endParaRPr lang="de-A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12" name="Rectangle 8"/>
          <p:cNvSpPr>
            <a:spLocks noGrp="1" noChangeArrowheads="1"/>
          </p:cNvSpPr>
          <p:nvPr>
            <p:ph type="body" idx="1"/>
          </p:nvPr>
        </p:nvSpPr>
        <p:spPr>
          <a:xfrm>
            <a:off x="488504" y="1268760"/>
            <a:ext cx="7708106" cy="1369606"/>
          </a:xfrm>
        </p:spPr>
        <p:txBody>
          <a:bodyPr/>
          <a:lstStyle/>
          <a:p>
            <a:pPr marL="284163" indent="-284163" eaLnBrk="0" fontAlgn="b" hangingPunct="0">
              <a:buClr>
                <a:schemeClr val="tx2"/>
              </a:buClr>
              <a:buSzPct val="70000"/>
              <a:buNone/>
              <a:tabLst>
                <a:tab pos="801688" algn="l"/>
                <a:tab pos="2159000" algn="l"/>
              </a:tabLst>
            </a:pPr>
            <a:r>
              <a:rPr lang="de-AT" sz="2000" b="1" dirty="0" smtClean="0">
                <a:cs typeface="Arial" charset="0"/>
              </a:rPr>
              <a:t>Ersatzbrennstoffe</a:t>
            </a:r>
          </a:p>
        </p:txBody>
      </p:sp>
      <p:sp>
        <p:nvSpPr>
          <p:cNvPr id="200713" name="Rectangle 9"/>
          <p:cNvSpPr>
            <a:spLocks noGrp="1" noChangeArrowheads="1"/>
          </p:cNvSpPr>
          <p:nvPr>
            <p:ph type="title"/>
          </p:nvPr>
        </p:nvSpPr>
        <p:spPr>
          <a:xfrm>
            <a:off x="488504" y="620688"/>
            <a:ext cx="7656513" cy="457200"/>
          </a:xfrm>
        </p:spPr>
        <p:txBody>
          <a:bodyPr/>
          <a:lstStyle/>
          <a:p>
            <a:r>
              <a:rPr lang="de-DE" dirty="0" smtClean="0"/>
              <a:t>Inputanalysen durch externes Labor</a:t>
            </a:r>
            <a:endParaRPr lang="de-DE" dirty="0"/>
          </a:p>
        </p:txBody>
      </p:sp>
      <p:sp>
        <p:nvSpPr>
          <p:cNvPr id="10" name="Textfeld 9"/>
          <p:cNvSpPr txBox="1"/>
          <p:nvPr/>
        </p:nvSpPr>
        <p:spPr>
          <a:xfrm>
            <a:off x="194472" y="6093296"/>
            <a:ext cx="5772641" cy="707886"/>
          </a:xfrm>
          <a:prstGeom prst="rect">
            <a:avLst/>
          </a:prstGeom>
          <a:solidFill>
            <a:schemeClr val="bg2">
              <a:lumMod val="40000"/>
              <a:lumOff val="60000"/>
            </a:schemeClr>
          </a:solidFill>
        </p:spPr>
        <p:txBody>
          <a:bodyPr wrap="square" rtlCol="0">
            <a:spAutoFit/>
          </a:bodyPr>
          <a:lstStyle/>
          <a:p>
            <a:pPr marL="285750" indent="-285750">
              <a:buAutoNum type="romanUcPeriod"/>
            </a:pPr>
            <a:r>
              <a:rPr lang="de-DE" sz="1000" b="1" dirty="0" smtClean="0"/>
              <a:t>Verpflichtungen der Lafarge</a:t>
            </a:r>
          </a:p>
          <a:p>
            <a:pPr marL="285750" indent="-285750"/>
            <a:r>
              <a:rPr lang="de-DE" sz="1000" dirty="0" smtClean="0"/>
              <a:t>3. … Für Ersatzbrennstoffe gelten die jeweils gültigen Qualitätsgrenzwerte der EBS-RL im Kapitel 6.1. Im Rahmen des Dialogforums wird als Bewertungsparameter jeweils der 80% - Perzentilwert verwendet.</a:t>
            </a:r>
            <a:endParaRPr lang="de-AT" sz="1000" dirty="0"/>
          </a:p>
        </p:txBody>
      </p:sp>
      <p:sp>
        <p:nvSpPr>
          <p:cNvPr id="11" name="Textfeld 10"/>
          <p:cNvSpPr txBox="1"/>
          <p:nvPr/>
        </p:nvSpPr>
        <p:spPr>
          <a:xfrm>
            <a:off x="7905328" y="548680"/>
            <a:ext cx="1326147" cy="523220"/>
          </a:xfrm>
          <a:prstGeom prst="rect">
            <a:avLst/>
          </a:prstGeom>
          <a:noFill/>
        </p:spPr>
        <p:txBody>
          <a:bodyPr wrap="square" rtlCol="0">
            <a:spAutoFit/>
          </a:bodyPr>
          <a:lstStyle/>
          <a:p>
            <a:pPr algn="ctr"/>
            <a:r>
              <a:rPr lang="de-DE" sz="2800" b="1" dirty="0" smtClean="0">
                <a:solidFill>
                  <a:schemeClr val="tx2">
                    <a:lumMod val="75000"/>
                  </a:schemeClr>
                </a:solidFill>
              </a:rPr>
              <a:t>2016</a:t>
            </a:r>
            <a:endParaRPr lang="de-AT" sz="2800" b="1" dirty="0">
              <a:solidFill>
                <a:schemeClr val="tx2">
                  <a:lumMod val="75000"/>
                </a:schemeClr>
              </a:solidFill>
            </a:endParaRPr>
          </a:p>
        </p:txBody>
      </p:sp>
      <p:sp>
        <p:nvSpPr>
          <p:cNvPr id="9" name="Foliennummernplatzhalter 8"/>
          <p:cNvSpPr>
            <a:spLocks noGrp="1"/>
          </p:cNvSpPr>
          <p:nvPr>
            <p:ph type="sldNum" sz="quarter" idx="11"/>
          </p:nvPr>
        </p:nvSpPr>
        <p:spPr/>
        <p:txBody>
          <a:bodyPr/>
          <a:lstStyle/>
          <a:p>
            <a:fld id="{A9EC245D-4DC0-45C2-94ED-43F8313971FC}" type="slidenum">
              <a:rPr lang="en-US" smtClean="0"/>
              <a:pPr/>
              <a:t>5</a:t>
            </a:fld>
            <a:endParaRPr lang="en-US"/>
          </a:p>
        </p:txBody>
      </p:sp>
    </p:spTree>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2227" name="Rectangle 3"/>
          <p:cNvSpPr>
            <a:spLocks noGrp="1" noChangeArrowheads="1"/>
          </p:cNvSpPr>
          <p:nvPr>
            <p:ph type="body" idx="1"/>
          </p:nvPr>
        </p:nvSpPr>
        <p:spPr>
          <a:xfrm>
            <a:off x="1754645" y="764704"/>
            <a:ext cx="8151355" cy="3213187"/>
          </a:xfrm>
          <a:noFill/>
          <a:ln/>
        </p:spPr>
        <p:txBody>
          <a:bodyPr/>
          <a:lstStyle/>
          <a:p>
            <a:pPr marL="284163" indent="-284163" eaLnBrk="0" fontAlgn="b" hangingPunct="0">
              <a:buClr>
                <a:schemeClr val="tx2"/>
              </a:buClr>
              <a:buSzPct val="70000"/>
              <a:buNone/>
              <a:tabLst>
                <a:tab pos="801688" algn="l"/>
                <a:tab pos="2159000" algn="l"/>
              </a:tabLst>
            </a:pPr>
            <a:r>
              <a:rPr lang="de-AT" sz="2000" b="1" dirty="0">
                <a:cs typeface="Arial" charset="0"/>
              </a:rPr>
              <a:t>Kontinuierlich gemessene </a:t>
            </a:r>
            <a:r>
              <a:rPr lang="de-AT" sz="2000" b="1" dirty="0" smtClean="0">
                <a:cs typeface="Arial" charset="0"/>
              </a:rPr>
              <a:t>Stoffe  –  Staub </a:t>
            </a:r>
            <a:endParaRPr lang="de-AT" sz="2000" b="1"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sz="2000"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dirty="0">
              <a:cs typeface="Arial" charset="0"/>
            </a:endParaRPr>
          </a:p>
        </p:txBody>
      </p:sp>
      <p:sp>
        <p:nvSpPr>
          <p:cNvPr id="9" name="Rectangle 9"/>
          <p:cNvSpPr txBox="1">
            <a:spLocks noChangeArrowheads="1"/>
          </p:cNvSpPr>
          <p:nvPr/>
        </p:nvSpPr>
        <p:spPr bwMode="auto">
          <a:xfrm>
            <a:off x="488504" y="260648"/>
            <a:ext cx="7656513" cy="45720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defRPr/>
            </a:pPr>
            <a:r>
              <a:rPr lang="de-DE" sz="2400" dirty="0" smtClean="0">
                <a:solidFill>
                  <a:schemeClr val="dk1"/>
                </a:solidFill>
              </a:rPr>
              <a:t>Emissionen</a:t>
            </a:r>
            <a:endParaRPr lang="de-DE" sz="2400" dirty="0">
              <a:solidFill>
                <a:schemeClr val="dk1"/>
              </a:solidFill>
            </a:endParaRPr>
          </a:p>
        </p:txBody>
      </p:sp>
      <p:graphicFrame>
        <p:nvGraphicFramePr>
          <p:cNvPr id="18" name="Tabelle 17"/>
          <p:cNvGraphicFramePr>
            <a:graphicFrameLocks noGrp="1"/>
          </p:cNvGraphicFramePr>
          <p:nvPr/>
        </p:nvGraphicFramePr>
        <p:xfrm>
          <a:off x="2768757" y="4221088"/>
          <a:ext cx="4278842" cy="1562100"/>
        </p:xfrm>
        <a:graphic>
          <a:graphicData uri="http://schemas.openxmlformats.org/drawingml/2006/table">
            <a:tbl>
              <a:tblPr/>
              <a:tblGrid>
                <a:gridCol w="825500"/>
                <a:gridCol w="825500"/>
                <a:gridCol w="825500"/>
                <a:gridCol w="825500"/>
                <a:gridCol w="976842"/>
              </a:tblGrid>
              <a:tr h="200025">
                <a:tc>
                  <a:txBody>
                    <a:bodyPr/>
                    <a:lstStyle/>
                    <a:p>
                      <a:pPr algn="l" fontAlgn="b"/>
                      <a:endParaRPr lang="de-AT" sz="1100" b="0" i="0" u="none" strike="noStrike" dirty="0">
                        <a:solidFill>
                          <a:srgbClr val="000000"/>
                        </a:solidFill>
                        <a:latin typeface="Calibri"/>
                      </a:endParaRPr>
                    </a:p>
                  </a:txBody>
                  <a:tcPr marL="10319" marR="10319"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de-AT" sz="1100" b="0" i="0" u="none" strike="noStrike">
                        <a:solidFill>
                          <a:srgbClr val="000000"/>
                        </a:solidFill>
                        <a:latin typeface="Calibri"/>
                      </a:endParaRPr>
                    </a:p>
                  </a:txBody>
                  <a:tcPr marL="10319" marR="10319" marT="9525" marB="0" anchor="b">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ctr" fontAlgn="b"/>
                      <a:r>
                        <a:rPr lang="de-AT" sz="900" b="0" i="0" u="none" strike="noStrike" dirty="0">
                          <a:solidFill>
                            <a:srgbClr val="000000"/>
                          </a:solidFill>
                          <a:latin typeface="Calibri"/>
                        </a:rPr>
                        <a:t>Werte in mg/Nm3</a:t>
                      </a:r>
                    </a:p>
                  </a:txBody>
                  <a:tcPr marL="10319" marR="10319" marT="9525"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de-AT"/>
                    </a:p>
                  </a:txBody>
                  <a:tcPr/>
                </a:tc>
                <a:tc>
                  <a:txBody>
                    <a:bodyPr/>
                    <a:lstStyle/>
                    <a:p>
                      <a:pPr algn="l" fontAlgn="b"/>
                      <a:r>
                        <a:rPr lang="de-AT" sz="600" b="0" i="0" u="none" strike="noStrike" dirty="0">
                          <a:solidFill>
                            <a:srgbClr val="000000"/>
                          </a:solidFill>
                          <a:latin typeface="Arial"/>
                        </a:rPr>
                        <a:t> </a:t>
                      </a:r>
                    </a:p>
                  </a:txBody>
                  <a:tcPr marL="10319" marR="10319" marT="9525" marB="0" anchor="b">
                    <a:lnL>
                      <a:noFill/>
                    </a:lnL>
                    <a:lnR>
                      <a:noFill/>
                    </a:lnR>
                    <a:lnT>
                      <a:noFill/>
                    </a:lnT>
                    <a:lnB w="12700" cap="flat" cmpd="sng" algn="ctr">
                      <a:solidFill>
                        <a:srgbClr val="000000"/>
                      </a:solidFill>
                      <a:prstDash val="solid"/>
                      <a:round/>
                      <a:headEnd type="none" w="med" len="med"/>
                      <a:tailEnd type="none" w="med" len="med"/>
                    </a:lnB>
                  </a:tcPr>
                </a:tc>
              </a:tr>
              <a:tr h="200025">
                <a:tc gridSpan="2">
                  <a:txBody>
                    <a:bodyPr/>
                    <a:lstStyle/>
                    <a:p>
                      <a:pPr algn="ctr" fontAlgn="b"/>
                      <a:r>
                        <a:rPr lang="de-AT" sz="1100" b="0" i="0" u="none" strike="noStrike">
                          <a:solidFill>
                            <a:srgbClr val="000000"/>
                          </a:solidFill>
                          <a:latin typeface="Calibri"/>
                        </a:rPr>
                        <a:t> </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AT"/>
                    </a:p>
                  </a:txBody>
                  <a:tcPr/>
                </a:tc>
                <a:tc>
                  <a:txBody>
                    <a:bodyPr/>
                    <a:lstStyle/>
                    <a:p>
                      <a:pPr algn="ctr" fontAlgn="b"/>
                      <a:r>
                        <a:rPr lang="de-AT" sz="1000" b="1" i="0" u="none" strike="noStrike" dirty="0" smtClean="0">
                          <a:solidFill>
                            <a:srgbClr val="000000"/>
                          </a:solidFill>
                          <a:latin typeface="Arial"/>
                        </a:rPr>
                        <a:t>2015</a:t>
                      </a:r>
                      <a:endParaRPr lang="de-AT" sz="1000" b="1" i="0" u="none" strike="noStrike" dirty="0">
                        <a:solidFill>
                          <a:srgbClr val="000000"/>
                        </a:solidFill>
                        <a:latin typeface="Arial"/>
                      </a:endParaRPr>
                    </a:p>
                  </a:txBody>
                  <a:tcPr marL="10319" marR="1031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de-AT" sz="1000" b="1" i="0" u="none" strike="noStrike" dirty="0" smtClean="0">
                          <a:solidFill>
                            <a:srgbClr val="000000"/>
                          </a:solidFill>
                          <a:latin typeface="Arial"/>
                        </a:rPr>
                        <a:t>2016</a:t>
                      </a:r>
                    </a:p>
                  </a:txBody>
                  <a:tcPr marL="10319" marR="1031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de-AT" sz="1000" b="1" i="0" u="none" strike="noStrike">
                          <a:solidFill>
                            <a:srgbClr val="000000"/>
                          </a:solidFill>
                          <a:latin typeface="Arial"/>
                        </a:rPr>
                        <a:t>Vorgabe</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gridSpan="2">
                  <a:txBody>
                    <a:bodyPr/>
                    <a:lstStyle/>
                    <a:p>
                      <a:pPr algn="ctr" fontAlgn="b"/>
                      <a:r>
                        <a:rPr lang="de-AT" sz="1100" b="0" i="0" u="none" strike="noStrike">
                          <a:solidFill>
                            <a:srgbClr val="000000"/>
                          </a:solidFill>
                          <a:latin typeface="Calibri"/>
                        </a:rPr>
                        <a:t>Grenzwert</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AT"/>
                    </a:p>
                  </a:txBody>
                  <a:tcPr/>
                </a:tc>
                <a:tc>
                  <a:txBody>
                    <a:bodyPr/>
                    <a:lstStyle/>
                    <a:p>
                      <a:pPr algn="ctr" fontAlgn="b"/>
                      <a:r>
                        <a:rPr lang="de-AT" sz="1100" b="0" i="0" u="none" strike="noStrike" dirty="0">
                          <a:solidFill>
                            <a:srgbClr val="000000"/>
                          </a:solidFill>
                          <a:latin typeface="Calibri"/>
                        </a:rPr>
                        <a:t>20</a:t>
                      </a:r>
                    </a:p>
                  </a:txBody>
                  <a:tcPr marL="10319" marR="1031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100" b="0" i="0" u="none" strike="noStrike" dirty="0">
                          <a:solidFill>
                            <a:srgbClr val="000000"/>
                          </a:solidFill>
                          <a:latin typeface="Calibri"/>
                        </a:rPr>
                        <a:t>20</a:t>
                      </a:r>
                    </a:p>
                  </a:txBody>
                  <a:tcPr marL="10319" marR="1031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1100" b="0" i="0" u="none" strike="noStrike" dirty="0">
                          <a:solidFill>
                            <a:srgbClr val="000000"/>
                          </a:solidFill>
                          <a:latin typeface="Calibri"/>
                        </a:rPr>
                        <a:t> </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025">
                <a:tc gridSpan="2">
                  <a:txBody>
                    <a:bodyPr/>
                    <a:lstStyle/>
                    <a:p>
                      <a:pPr algn="ctr" fontAlgn="b"/>
                      <a:r>
                        <a:rPr lang="de-AT" sz="1100" b="0" i="0" u="none" strike="noStrike" dirty="0" smtClean="0">
                          <a:solidFill>
                            <a:srgbClr val="000000"/>
                          </a:solidFill>
                          <a:latin typeface="Calibri"/>
                        </a:rPr>
                        <a:t>Messwert</a:t>
                      </a:r>
                      <a:endParaRPr lang="de-AT" sz="1100" b="0" i="0" u="none" strike="noStrike" dirty="0">
                        <a:solidFill>
                          <a:srgbClr val="000000"/>
                        </a:solidFill>
                        <a:latin typeface="Calibri"/>
                      </a:endParaRP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AT"/>
                    </a:p>
                  </a:txBody>
                  <a:tcPr/>
                </a:tc>
                <a:tc>
                  <a:txBody>
                    <a:bodyPr/>
                    <a:lstStyle/>
                    <a:p>
                      <a:pPr algn="ctr" fontAlgn="b"/>
                      <a:r>
                        <a:rPr lang="de-AT" sz="1100" b="1" i="0" u="none" strike="noStrike" dirty="0" smtClean="0">
                          <a:solidFill>
                            <a:srgbClr val="000000"/>
                          </a:solidFill>
                          <a:latin typeface="Calibri"/>
                        </a:rPr>
                        <a:t>2,9</a:t>
                      </a:r>
                      <a:endParaRPr lang="de-AT" sz="1100" b="1" i="0" u="none" strike="noStrike" dirty="0">
                        <a:solidFill>
                          <a:srgbClr val="000000"/>
                        </a:solidFill>
                        <a:latin typeface="Calibri"/>
                      </a:endParaRPr>
                    </a:p>
                  </a:txBody>
                  <a:tcPr marL="10319" marR="1031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alpha val="65098"/>
                      </a:srgbClr>
                    </a:solidFill>
                  </a:tcPr>
                </a:tc>
                <a:tc>
                  <a:txBody>
                    <a:bodyPr/>
                    <a:lstStyle/>
                    <a:p>
                      <a:pPr algn="ctr" fontAlgn="b"/>
                      <a:r>
                        <a:rPr lang="de-AT" sz="1100" b="1" i="0" u="none" strike="noStrike" dirty="0" smtClean="0">
                          <a:solidFill>
                            <a:srgbClr val="000000"/>
                          </a:solidFill>
                          <a:latin typeface="Calibri"/>
                        </a:rPr>
                        <a:t>2,4</a:t>
                      </a:r>
                      <a:endParaRPr lang="de-AT" sz="1100" b="1" i="0" u="none" strike="noStrike" dirty="0">
                        <a:solidFill>
                          <a:srgbClr val="000000"/>
                        </a:solidFill>
                        <a:latin typeface="Calibri"/>
                      </a:endParaRPr>
                    </a:p>
                  </a:txBody>
                  <a:tcPr marL="10319" marR="1031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alpha val="65098"/>
                      </a:srgbClr>
                    </a:solidFill>
                  </a:tcPr>
                </a:tc>
                <a:tc>
                  <a:txBody>
                    <a:bodyPr/>
                    <a:lstStyle/>
                    <a:p>
                      <a:pPr algn="l" fontAlgn="b"/>
                      <a:r>
                        <a:rPr lang="de-AT" sz="1100" b="0" i="0" u="none" strike="noStrike">
                          <a:solidFill>
                            <a:srgbClr val="000000"/>
                          </a:solidFill>
                          <a:latin typeface="Calibri"/>
                        </a:rPr>
                        <a:t> </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gridSpan="2">
                  <a:txBody>
                    <a:bodyPr/>
                    <a:lstStyle/>
                    <a:p>
                      <a:pPr algn="ctr" fontAlgn="b"/>
                      <a:r>
                        <a:rPr lang="de-AT" sz="1100" b="0" i="0" u="none" strike="noStrike">
                          <a:solidFill>
                            <a:srgbClr val="000000"/>
                          </a:solidFill>
                          <a:latin typeface="Calibri"/>
                        </a:rPr>
                        <a:t>Anteil HMW &gt; 1 GW</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AT"/>
                    </a:p>
                  </a:txBody>
                  <a:tcPr/>
                </a:tc>
                <a:tc>
                  <a:txBody>
                    <a:bodyPr/>
                    <a:lstStyle/>
                    <a:p>
                      <a:pPr algn="ctr" fontAlgn="b"/>
                      <a:r>
                        <a:rPr lang="de-AT" sz="1100" b="0" i="0" u="none" strike="noStrike" dirty="0" smtClean="0">
                          <a:solidFill>
                            <a:srgbClr val="000000"/>
                          </a:solidFill>
                          <a:latin typeface="Calibri"/>
                        </a:rPr>
                        <a:t>0,1 %</a:t>
                      </a:r>
                      <a:endParaRPr lang="de-AT" sz="1100" b="0" i="0" u="none" strike="noStrike" dirty="0">
                        <a:solidFill>
                          <a:srgbClr val="000000"/>
                        </a:solidFill>
                        <a:latin typeface="Calibri"/>
                      </a:endParaRPr>
                    </a:p>
                  </a:txBody>
                  <a:tcPr marL="10319" marR="1031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alpha val="65098"/>
                      </a:srgbClr>
                    </a:solidFill>
                  </a:tcPr>
                </a:tc>
                <a:tc>
                  <a:txBody>
                    <a:bodyPr/>
                    <a:lstStyle/>
                    <a:p>
                      <a:pPr algn="ctr" fontAlgn="b"/>
                      <a:r>
                        <a:rPr lang="de-AT" sz="1100" b="0" i="0" u="none" strike="noStrike" dirty="0" smtClean="0">
                          <a:solidFill>
                            <a:srgbClr val="000000"/>
                          </a:solidFill>
                          <a:latin typeface="Calibri"/>
                        </a:rPr>
                        <a:t>0,0%</a:t>
                      </a:r>
                      <a:endParaRPr lang="de-AT" sz="1100" b="0" i="0" u="none" strike="noStrike" dirty="0">
                        <a:solidFill>
                          <a:srgbClr val="000000"/>
                        </a:solidFill>
                        <a:latin typeface="Calibri"/>
                      </a:endParaRPr>
                    </a:p>
                  </a:txBody>
                  <a:tcPr marL="10319" marR="1031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alpha val="65098"/>
                      </a:srgbClr>
                    </a:solidFill>
                  </a:tcPr>
                </a:tc>
                <a:tc>
                  <a:txBody>
                    <a:bodyPr/>
                    <a:lstStyle/>
                    <a:p>
                      <a:pPr algn="ctr" fontAlgn="b"/>
                      <a:r>
                        <a:rPr lang="de-AT" sz="1100" b="0" i="0" u="none" strike="noStrike" dirty="0">
                          <a:solidFill>
                            <a:srgbClr val="000000"/>
                          </a:solidFill>
                          <a:latin typeface="Calibri"/>
                        </a:rPr>
                        <a:t>max. 3%/Jahr</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gridSpan="2">
                  <a:txBody>
                    <a:bodyPr/>
                    <a:lstStyle/>
                    <a:p>
                      <a:pPr algn="ctr" fontAlgn="b"/>
                      <a:r>
                        <a:rPr lang="de-AT" sz="1100" b="0" i="0" u="none" strike="noStrike" dirty="0">
                          <a:solidFill>
                            <a:srgbClr val="000000"/>
                          </a:solidFill>
                          <a:latin typeface="Calibri"/>
                        </a:rPr>
                        <a:t>Anzahl HMW &gt; 2 GW</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AT"/>
                    </a:p>
                  </a:txBody>
                  <a:tcPr/>
                </a:tc>
                <a:tc>
                  <a:txBody>
                    <a:bodyPr/>
                    <a:lstStyle/>
                    <a:p>
                      <a:pPr algn="ctr" fontAlgn="b"/>
                      <a:r>
                        <a:rPr lang="de-AT" sz="1100" b="0" i="0" u="none" strike="noStrike" dirty="0">
                          <a:solidFill>
                            <a:srgbClr val="000000"/>
                          </a:solidFill>
                          <a:latin typeface="Calibri"/>
                        </a:rPr>
                        <a:t>0</a:t>
                      </a:r>
                    </a:p>
                  </a:txBody>
                  <a:tcPr marL="10319" marR="1031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alpha val="65098"/>
                      </a:srgbClr>
                    </a:solidFill>
                  </a:tcPr>
                </a:tc>
                <a:tc>
                  <a:txBody>
                    <a:bodyPr/>
                    <a:lstStyle/>
                    <a:p>
                      <a:pPr algn="ctr" fontAlgn="b"/>
                      <a:r>
                        <a:rPr lang="de-AT" sz="1100" b="0" i="0" u="none" strike="noStrike" dirty="0">
                          <a:solidFill>
                            <a:srgbClr val="000000"/>
                          </a:solidFill>
                          <a:latin typeface="Calibri"/>
                        </a:rPr>
                        <a:t>0</a:t>
                      </a:r>
                    </a:p>
                  </a:txBody>
                  <a:tcPr marL="10319" marR="1031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alpha val="65098"/>
                      </a:srgbClr>
                    </a:solidFill>
                  </a:tcPr>
                </a:tc>
                <a:tc>
                  <a:txBody>
                    <a:bodyPr/>
                    <a:lstStyle/>
                    <a:p>
                      <a:pPr algn="ctr" fontAlgn="b"/>
                      <a:r>
                        <a:rPr lang="de-AT" sz="1100" b="0" i="0" u="none" strike="noStrike">
                          <a:solidFill>
                            <a:srgbClr val="000000"/>
                          </a:solidFill>
                          <a:latin typeface="Calibri"/>
                        </a:rPr>
                        <a:t>0</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025">
                <a:tc gridSpan="2">
                  <a:txBody>
                    <a:bodyPr/>
                    <a:lstStyle/>
                    <a:p>
                      <a:pPr algn="ctr" fontAlgn="b"/>
                      <a:r>
                        <a:rPr lang="de-AT" sz="1100" b="0" i="0" u="none" strike="noStrike">
                          <a:solidFill>
                            <a:srgbClr val="000000"/>
                          </a:solidFill>
                          <a:latin typeface="Calibri"/>
                        </a:rPr>
                        <a:t>Anzahl TMW &gt; 1 GW</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AT"/>
                    </a:p>
                  </a:txBody>
                  <a:tcPr/>
                </a:tc>
                <a:tc>
                  <a:txBody>
                    <a:bodyPr/>
                    <a:lstStyle/>
                    <a:p>
                      <a:pPr algn="ctr" fontAlgn="b"/>
                      <a:r>
                        <a:rPr lang="de-AT" sz="1100" b="0" i="0" u="none" strike="noStrike" dirty="0" smtClean="0">
                          <a:solidFill>
                            <a:srgbClr val="000000"/>
                          </a:solidFill>
                          <a:latin typeface="Calibri"/>
                        </a:rPr>
                        <a:t>0</a:t>
                      </a:r>
                    </a:p>
                  </a:txBody>
                  <a:tcPr marL="10319" marR="1031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alpha val="65098"/>
                      </a:srgbClr>
                    </a:solidFill>
                  </a:tcPr>
                </a:tc>
                <a:tc>
                  <a:txBody>
                    <a:bodyPr/>
                    <a:lstStyle/>
                    <a:p>
                      <a:pPr algn="ctr" fontAlgn="b"/>
                      <a:r>
                        <a:rPr lang="de-AT" sz="1100" b="0" i="0" u="none" strike="noStrike" dirty="0" smtClean="0">
                          <a:solidFill>
                            <a:srgbClr val="000000"/>
                          </a:solidFill>
                          <a:latin typeface="Calibri"/>
                        </a:rPr>
                        <a:t>0</a:t>
                      </a:r>
                    </a:p>
                  </a:txBody>
                  <a:tcPr marL="10319" marR="1031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alpha val="65098"/>
                      </a:srgbClr>
                    </a:solidFill>
                  </a:tcPr>
                </a:tc>
                <a:tc>
                  <a:txBody>
                    <a:bodyPr/>
                    <a:lstStyle/>
                    <a:p>
                      <a:pPr algn="ctr" fontAlgn="b"/>
                      <a:r>
                        <a:rPr lang="de-AT" sz="1100" b="0" i="0" u="none" strike="noStrike">
                          <a:solidFill>
                            <a:srgbClr val="000000"/>
                          </a:solidFill>
                          <a:latin typeface="Calibri"/>
                        </a:rPr>
                        <a:t>0</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gridSpan="4">
                  <a:txBody>
                    <a:bodyPr/>
                    <a:lstStyle/>
                    <a:p>
                      <a:pPr algn="l" fontAlgn="b"/>
                      <a:r>
                        <a:rPr lang="de-DE" sz="600" b="0" i="0" u="none" strike="noStrike">
                          <a:solidFill>
                            <a:srgbClr val="000000"/>
                          </a:solidFill>
                          <a:latin typeface="Arial"/>
                        </a:rPr>
                        <a:t>HMW = Halbstundenmittelwerte, TMW = Tagesmittelwerte, GW = Grenzwert</a:t>
                      </a:r>
                    </a:p>
                  </a:txBody>
                  <a:tcPr marL="10319" marR="10319" marT="9525"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de-AT"/>
                    </a:p>
                  </a:txBody>
                  <a:tcPr/>
                </a:tc>
                <a:tc hMerge="1">
                  <a:txBody>
                    <a:bodyPr/>
                    <a:lstStyle/>
                    <a:p>
                      <a:endParaRPr lang="de-AT"/>
                    </a:p>
                  </a:txBody>
                  <a:tcPr/>
                </a:tc>
                <a:tc hMerge="1">
                  <a:txBody>
                    <a:bodyPr/>
                    <a:lstStyle/>
                    <a:p>
                      <a:endParaRPr lang="de-AT"/>
                    </a:p>
                  </a:txBody>
                  <a:tcPr/>
                </a:tc>
                <a:tc>
                  <a:txBody>
                    <a:bodyPr/>
                    <a:lstStyle/>
                    <a:p>
                      <a:pPr algn="l" fontAlgn="b"/>
                      <a:endParaRPr lang="de-AT" sz="1100" b="0" i="0" u="none" strike="noStrike" dirty="0">
                        <a:solidFill>
                          <a:srgbClr val="000000"/>
                        </a:solidFill>
                        <a:latin typeface="Calibri"/>
                      </a:endParaRPr>
                    </a:p>
                  </a:txBody>
                  <a:tcPr marL="10319" marR="10319" marT="9525" marB="0" anchor="b">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
        <p:nvSpPr>
          <p:cNvPr id="11" name="Textfeld 10"/>
          <p:cNvSpPr txBox="1"/>
          <p:nvPr/>
        </p:nvSpPr>
        <p:spPr>
          <a:xfrm>
            <a:off x="194471" y="5877272"/>
            <a:ext cx="5850650" cy="861774"/>
          </a:xfrm>
          <a:prstGeom prst="rect">
            <a:avLst/>
          </a:prstGeom>
          <a:solidFill>
            <a:schemeClr val="bg2">
              <a:lumMod val="40000"/>
              <a:lumOff val="60000"/>
            </a:schemeClr>
          </a:solidFill>
        </p:spPr>
        <p:txBody>
          <a:bodyPr wrap="square" rtlCol="0">
            <a:spAutoFit/>
          </a:bodyPr>
          <a:lstStyle/>
          <a:p>
            <a:pPr marL="285750" indent="-285750">
              <a:buAutoNum type="romanUcPeriod"/>
            </a:pPr>
            <a:r>
              <a:rPr lang="de-DE" sz="1000" b="1" dirty="0" smtClean="0"/>
              <a:t>Verpflichtungen der Lafarge</a:t>
            </a:r>
          </a:p>
          <a:p>
            <a:pPr marL="285750" indent="-285750"/>
            <a:r>
              <a:rPr lang="de-DE" sz="1000" dirty="0" smtClean="0"/>
              <a:t>6. Lafarge verpflichtet sich zur Einhaltung der vereinbarten Grenzwerte und zum Anstreben der Zielwerte (für Jahresmittelwerte JMW) bei den kontinuierlich gemessenen Luft-</a:t>
            </a:r>
            <a:r>
              <a:rPr lang="de-DE" sz="1000" dirty="0" err="1" smtClean="0"/>
              <a:t>schadstoffen</a:t>
            </a:r>
            <a:r>
              <a:rPr lang="de-DE" sz="1000" dirty="0" smtClean="0"/>
              <a:t> Staub, NO</a:t>
            </a:r>
            <a:r>
              <a:rPr lang="de-DE" sz="1000" baseline="-25000" dirty="0" smtClean="0"/>
              <a:t>X</a:t>
            </a:r>
            <a:r>
              <a:rPr lang="de-DE" sz="1000" dirty="0" smtClean="0"/>
              <a:t>, SO</a:t>
            </a:r>
            <a:r>
              <a:rPr lang="de-DE" sz="1000" baseline="-25000" dirty="0" smtClean="0"/>
              <a:t>2</a:t>
            </a:r>
            <a:r>
              <a:rPr lang="de-DE" sz="1000" dirty="0" smtClean="0"/>
              <a:t>, C</a:t>
            </a:r>
            <a:r>
              <a:rPr lang="de-DE" sz="1000" baseline="-25000" dirty="0" smtClean="0"/>
              <a:t>ges</a:t>
            </a:r>
            <a:r>
              <a:rPr lang="de-DE" sz="1000" dirty="0" smtClean="0"/>
              <a:t> und Hg entsprechend Anhang 3. Lafarge wird die Staubemission am Hauptkamin minimieren und strebt einen JMW von 8 mg/Nm³ an.</a:t>
            </a:r>
            <a:endParaRPr lang="de-AT" sz="1000" dirty="0"/>
          </a:p>
        </p:txBody>
      </p:sp>
      <p:pic>
        <p:nvPicPr>
          <p:cNvPr id="1026" name="Picture 2"/>
          <p:cNvPicPr>
            <a:picLocks noChangeAspect="1" noChangeArrowheads="1"/>
          </p:cNvPicPr>
          <p:nvPr/>
        </p:nvPicPr>
        <p:blipFill>
          <a:blip r:embed="rId2" cstate="print"/>
          <a:srcRect/>
          <a:stretch>
            <a:fillRect/>
          </a:stretch>
        </p:blipFill>
        <p:spPr bwMode="auto">
          <a:xfrm>
            <a:off x="2137971" y="1268760"/>
            <a:ext cx="5623342" cy="2993162"/>
          </a:xfrm>
          <a:prstGeom prst="rect">
            <a:avLst/>
          </a:prstGeom>
          <a:noFill/>
          <a:ln w="9525">
            <a:noFill/>
            <a:miter lim="800000"/>
            <a:headEnd/>
            <a:tailEnd/>
          </a:ln>
          <a:effectLst/>
        </p:spPr>
      </p:pic>
      <p:sp>
        <p:nvSpPr>
          <p:cNvPr id="12" name="Foliennummernplatzhalter 11"/>
          <p:cNvSpPr>
            <a:spLocks noGrp="1"/>
          </p:cNvSpPr>
          <p:nvPr>
            <p:ph type="sldNum" sz="quarter" idx="11"/>
          </p:nvPr>
        </p:nvSpPr>
        <p:spPr/>
        <p:txBody>
          <a:bodyPr/>
          <a:lstStyle/>
          <a:p>
            <a:fld id="{A9EC245D-4DC0-45C2-94ED-43F8313971FC}" type="slidenum">
              <a:rPr lang="en-US" smtClean="0"/>
              <a:pPr/>
              <a:t>6</a:t>
            </a:fld>
            <a:endParaRPr lang="en-US"/>
          </a:p>
        </p:txBody>
      </p:sp>
    </p:spTree>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2227" name="Rectangle 3"/>
          <p:cNvSpPr>
            <a:spLocks noGrp="1" noChangeArrowheads="1"/>
          </p:cNvSpPr>
          <p:nvPr>
            <p:ph type="body" idx="1"/>
          </p:nvPr>
        </p:nvSpPr>
        <p:spPr>
          <a:xfrm>
            <a:off x="1754645" y="764704"/>
            <a:ext cx="8151355" cy="3213187"/>
          </a:xfrm>
          <a:noFill/>
          <a:ln/>
        </p:spPr>
        <p:txBody>
          <a:bodyPr/>
          <a:lstStyle/>
          <a:p>
            <a:pPr marL="284163" indent="-284163" eaLnBrk="0" fontAlgn="b" hangingPunct="0">
              <a:buClr>
                <a:schemeClr val="tx2"/>
              </a:buClr>
              <a:buSzPct val="70000"/>
              <a:buNone/>
              <a:tabLst>
                <a:tab pos="801688" algn="l"/>
                <a:tab pos="2159000" algn="l"/>
              </a:tabLst>
            </a:pPr>
            <a:r>
              <a:rPr lang="de-AT" b="1" dirty="0" smtClean="0">
                <a:cs typeface="Arial" charset="0"/>
              </a:rPr>
              <a:t>K</a:t>
            </a:r>
            <a:r>
              <a:rPr lang="de-AT" sz="2000" b="1" dirty="0" smtClean="0">
                <a:cs typeface="Arial" charset="0"/>
              </a:rPr>
              <a:t>ontinuierlich </a:t>
            </a:r>
            <a:r>
              <a:rPr lang="de-AT" sz="2000" b="1" dirty="0">
                <a:cs typeface="Arial" charset="0"/>
              </a:rPr>
              <a:t>gemessene </a:t>
            </a:r>
            <a:r>
              <a:rPr lang="de-AT" sz="2000" b="1" dirty="0" smtClean="0">
                <a:cs typeface="Arial" charset="0"/>
              </a:rPr>
              <a:t>Stoffe  –  NO</a:t>
            </a:r>
            <a:r>
              <a:rPr lang="de-AT" sz="2000" b="1" baseline="-25000" dirty="0" smtClean="0">
                <a:cs typeface="Arial" charset="0"/>
              </a:rPr>
              <a:t>X</a:t>
            </a:r>
            <a:r>
              <a:rPr lang="de-AT" sz="2000" b="1" dirty="0" smtClean="0">
                <a:cs typeface="Arial" charset="0"/>
              </a:rPr>
              <a:t> </a:t>
            </a:r>
            <a:endParaRPr lang="de-AT" sz="2000" b="1"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sz="2000"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dirty="0">
              <a:cs typeface="Arial" charset="0"/>
            </a:endParaRPr>
          </a:p>
        </p:txBody>
      </p:sp>
      <p:graphicFrame>
        <p:nvGraphicFramePr>
          <p:cNvPr id="9" name="Tabelle 8"/>
          <p:cNvGraphicFramePr>
            <a:graphicFrameLocks noGrp="1"/>
          </p:cNvGraphicFramePr>
          <p:nvPr/>
        </p:nvGraphicFramePr>
        <p:xfrm>
          <a:off x="2768757" y="4653136"/>
          <a:ext cx="4278842" cy="1562100"/>
        </p:xfrm>
        <a:graphic>
          <a:graphicData uri="http://schemas.openxmlformats.org/drawingml/2006/table">
            <a:tbl>
              <a:tblPr/>
              <a:tblGrid>
                <a:gridCol w="825500"/>
                <a:gridCol w="825500"/>
                <a:gridCol w="825500"/>
                <a:gridCol w="825500"/>
                <a:gridCol w="976842"/>
              </a:tblGrid>
              <a:tr h="200025">
                <a:tc>
                  <a:txBody>
                    <a:bodyPr/>
                    <a:lstStyle/>
                    <a:p>
                      <a:pPr algn="l" fontAlgn="b"/>
                      <a:endParaRPr lang="de-AT" sz="1100" b="0" i="0" u="none" strike="noStrike" dirty="0">
                        <a:solidFill>
                          <a:srgbClr val="000000"/>
                        </a:solidFill>
                        <a:latin typeface="Calibri"/>
                      </a:endParaRPr>
                    </a:p>
                  </a:txBody>
                  <a:tcPr marL="10319" marR="10319"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de-AT" sz="1100" b="0" i="0" u="none" strike="noStrike">
                        <a:solidFill>
                          <a:srgbClr val="000000"/>
                        </a:solidFill>
                        <a:latin typeface="Calibri"/>
                      </a:endParaRPr>
                    </a:p>
                  </a:txBody>
                  <a:tcPr marL="10319" marR="10319" marT="9525" marB="0" anchor="b">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ctr" fontAlgn="b"/>
                      <a:r>
                        <a:rPr lang="de-AT" sz="900" b="0" i="0" u="none" strike="noStrike" dirty="0">
                          <a:solidFill>
                            <a:srgbClr val="000000"/>
                          </a:solidFill>
                          <a:latin typeface="Calibri"/>
                        </a:rPr>
                        <a:t>Werte in mg/Nm3</a:t>
                      </a:r>
                    </a:p>
                  </a:txBody>
                  <a:tcPr marL="10319" marR="10319" marT="9525"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de-AT"/>
                    </a:p>
                  </a:txBody>
                  <a:tcPr/>
                </a:tc>
                <a:tc>
                  <a:txBody>
                    <a:bodyPr/>
                    <a:lstStyle/>
                    <a:p>
                      <a:pPr algn="l" fontAlgn="b"/>
                      <a:r>
                        <a:rPr lang="de-AT" sz="600" b="0" i="0" u="none" strike="noStrike" dirty="0">
                          <a:solidFill>
                            <a:srgbClr val="000000"/>
                          </a:solidFill>
                          <a:latin typeface="Arial"/>
                        </a:rPr>
                        <a:t> </a:t>
                      </a:r>
                    </a:p>
                  </a:txBody>
                  <a:tcPr marL="10319" marR="10319" marT="9525" marB="0" anchor="b">
                    <a:lnL>
                      <a:noFill/>
                    </a:lnL>
                    <a:lnR>
                      <a:noFill/>
                    </a:lnR>
                    <a:lnT>
                      <a:noFill/>
                    </a:lnT>
                    <a:lnB w="12700" cap="flat" cmpd="sng" algn="ctr">
                      <a:solidFill>
                        <a:srgbClr val="000000"/>
                      </a:solidFill>
                      <a:prstDash val="solid"/>
                      <a:round/>
                      <a:headEnd type="none" w="med" len="med"/>
                      <a:tailEnd type="none" w="med" len="med"/>
                    </a:lnB>
                  </a:tcPr>
                </a:tc>
              </a:tr>
              <a:tr h="200025">
                <a:tc gridSpan="2">
                  <a:txBody>
                    <a:bodyPr/>
                    <a:lstStyle/>
                    <a:p>
                      <a:pPr algn="ctr" fontAlgn="b"/>
                      <a:r>
                        <a:rPr lang="de-AT" sz="1100" b="0" i="0" u="none" strike="noStrike">
                          <a:solidFill>
                            <a:srgbClr val="000000"/>
                          </a:solidFill>
                          <a:latin typeface="Calibri"/>
                        </a:rPr>
                        <a:t> </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AT"/>
                    </a:p>
                  </a:txBody>
                  <a:tcPr/>
                </a:tc>
                <a:tc>
                  <a:txBody>
                    <a:bodyPr/>
                    <a:lstStyle/>
                    <a:p>
                      <a:pPr algn="ctr" fontAlgn="b"/>
                      <a:r>
                        <a:rPr lang="de-AT" sz="1000" b="1" i="0" u="none" strike="noStrike" dirty="0" smtClean="0">
                          <a:solidFill>
                            <a:srgbClr val="000000"/>
                          </a:solidFill>
                          <a:latin typeface="Arial"/>
                        </a:rPr>
                        <a:t>2015</a:t>
                      </a:r>
                    </a:p>
                  </a:txBody>
                  <a:tcPr marL="10319" marR="1031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de-AT" sz="1000" b="1" i="0" u="none" strike="noStrike" dirty="0" smtClean="0">
                          <a:solidFill>
                            <a:srgbClr val="000000"/>
                          </a:solidFill>
                          <a:latin typeface="Arial"/>
                        </a:rPr>
                        <a:t>2016</a:t>
                      </a:r>
                    </a:p>
                  </a:txBody>
                  <a:tcPr marL="10319" marR="1031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de-AT" sz="1000" b="1" i="0" u="none" strike="noStrike">
                          <a:solidFill>
                            <a:srgbClr val="000000"/>
                          </a:solidFill>
                          <a:latin typeface="Arial"/>
                        </a:rPr>
                        <a:t>Vorgabe</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gridSpan="2">
                  <a:txBody>
                    <a:bodyPr/>
                    <a:lstStyle/>
                    <a:p>
                      <a:pPr algn="ctr" fontAlgn="b"/>
                      <a:r>
                        <a:rPr lang="de-AT" sz="1100" b="0" i="0" u="none" strike="noStrike">
                          <a:solidFill>
                            <a:srgbClr val="000000"/>
                          </a:solidFill>
                          <a:latin typeface="Calibri"/>
                        </a:rPr>
                        <a:t>Grenzwert</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AT"/>
                    </a:p>
                  </a:txBody>
                  <a:tcPr/>
                </a:tc>
                <a:tc>
                  <a:txBody>
                    <a:bodyPr/>
                    <a:lstStyle/>
                    <a:p>
                      <a:pPr algn="ctr" fontAlgn="b"/>
                      <a:r>
                        <a:rPr lang="de-AT" sz="1100" b="0" i="0" u="none" strike="noStrike" dirty="0" smtClean="0">
                          <a:solidFill>
                            <a:srgbClr val="000000"/>
                          </a:solidFill>
                          <a:latin typeface="Calibri"/>
                        </a:rPr>
                        <a:t>200/500</a:t>
                      </a:r>
                      <a:endParaRPr lang="de-AT" sz="1100" b="0" i="0" u="none" strike="noStrike" dirty="0">
                        <a:solidFill>
                          <a:srgbClr val="000000"/>
                        </a:solidFill>
                        <a:latin typeface="Calibri"/>
                      </a:endParaRPr>
                    </a:p>
                  </a:txBody>
                  <a:tcPr marL="10319" marR="1031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100" b="0" i="0" u="none" strike="noStrike" dirty="0" smtClean="0">
                          <a:solidFill>
                            <a:srgbClr val="000000"/>
                          </a:solidFill>
                          <a:latin typeface="Calibri"/>
                        </a:rPr>
                        <a:t>200/500</a:t>
                      </a:r>
                      <a:endParaRPr lang="de-AT" sz="1100" b="0" i="0" u="none" strike="noStrike" dirty="0">
                        <a:solidFill>
                          <a:srgbClr val="000000"/>
                        </a:solidFill>
                        <a:latin typeface="Calibri"/>
                      </a:endParaRPr>
                    </a:p>
                  </a:txBody>
                  <a:tcPr marL="10319" marR="1031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1100" b="0" i="0" u="none" strike="noStrike" dirty="0">
                          <a:solidFill>
                            <a:srgbClr val="000000"/>
                          </a:solidFill>
                          <a:latin typeface="Calibri"/>
                        </a:rPr>
                        <a:t> </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025">
                <a:tc gridSpan="2">
                  <a:txBody>
                    <a:bodyPr/>
                    <a:lstStyle/>
                    <a:p>
                      <a:pPr algn="ctr" fontAlgn="b"/>
                      <a:r>
                        <a:rPr lang="de-AT" sz="1100" b="0" i="0" u="none" strike="noStrike" dirty="0" smtClean="0">
                          <a:solidFill>
                            <a:srgbClr val="000000"/>
                          </a:solidFill>
                          <a:latin typeface="Calibri"/>
                        </a:rPr>
                        <a:t>Messwert</a:t>
                      </a:r>
                      <a:endParaRPr lang="de-AT" sz="1100" b="0" i="0" u="none" strike="noStrike" dirty="0">
                        <a:solidFill>
                          <a:srgbClr val="000000"/>
                        </a:solidFill>
                        <a:latin typeface="Calibri"/>
                      </a:endParaRP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AT"/>
                    </a:p>
                  </a:txBody>
                  <a:tcPr/>
                </a:tc>
                <a:tc>
                  <a:txBody>
                    <a:bodyPr/>
                    <a:lstStyle/>
                    <a:p>
                      <a:pPr algn="ctr" fontAlgn="b"/>
                      <a:r>
                        <a:rPr lang="de-AT" sz="1100" b="1" i="0" u="none" strike="noStrike" dirty="0" smtClean="0">
                          <a:solidFill>
                            <a:srgbClr val="000000"/>
                          </a:solidFill>
                          <a:latin typeface="Calibri"/>
                        </a:rPr>
                        <a:t>203</a:t>
                      </a:r>
                      <a:endParaRPr lang="de-AT" sz="1100" b="1" i="0" u="none" strike="noStrike" dirty="0">
                        <a:solidFill>
                          <a:srgbClr val="000000"/>
                        </a:solidFill>
                        <a:latin typeface="Calibri"/>
                      </a:endParaRPr>
                    </a:p>
                  </a:txBody>
                  <a:tcPr marL="10319" marR="1031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alpha val="65098"/>
                      </a:srgbClr>
                    </a:solidFill>
                  </a:tcPr>
                </a:tc>
                <a:tc>
                  <a:txBody>
                    <a:bodyPr/>
                    <a:lstStyle/>
                    <a:p>
                      <a:pPr algn="ctr" fontAlgn="b"/>
                      <a:r>
                        <a:rPr lang="de-AT" sz="1100" b="1" i="0" u="none" strike="noStrike" dirty="0" smtClean="0">
                          <a:solidFill>
                            <a:srgbClr val="000000"/>
                          </a:solidFill>
                          <a:latin typeface="Calibri"/>
                        </a:rPr>
                        <a:t>214</a:t>
                      </a:r>
                      <a:endParaRPr lang="de-AT" sz="1100" b="1" i="0" u="none" strike="noStrike" dirty="0">
                        <a:solidFill>
                          <a:srgbClr val="000000"/>
                        </a:solidFill>
                        <a:latin typeface="Calibri"/>
                      </a:endParaRPr>
                    </a:p>
                  </a:txBody>
                  <a:tcPr marL="10319" marR="1031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alpha val="65098"/>
                      </a:srgbClr>
                    </a:solidFill>
                  </a:tcPr>
                </a:tc>
                <a:tc>
                  <a:txBody>
                    <a:bodyPr/>
                    <a:lstStyle/>
                    <a:p>
                      <a:pPr algn="l" fontAlgn="b"/>
                      <a:r>
                        <a:rPr lang="de-AT" sz="1100" b="0" i="0" u="none" strike="noStrike">
                          <a:solidFill>
                            <a:srgbClr val="000000"/>
                          </a:solidFill>
                          <a:latin typeface="Calibri"/>
                        </a:rPr>
                        <a:t> </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gridSpan="2">
                  <a:txBody>
                    <a:bodyPr/>
                    <a:lstStyle/>
                    <a:p>
                      <a:pPr algn="ctr" fontAlgn="b"/>
                      <a:r>
                        <a:rPr lang="de-AT" sz="1100" b="0" i="0" u="none" strike="noStrike" dirty="0">
                          <a:solidFill>
                            <a:srgbClr val="000000"/>
                          </a:solidFill>
                          <a:latin typeface="Calibri"/>
                        </a:rPr>
                        <a:t>Anteil HMW &gt; </a:t>
                      </a:r>
                      <a:r>
                        <a:rPr lang="de-AT" sz="1100" b="0" i="0" u="none" strike="noStrike" baseline="0" dirty="0" smtClean="0">
                          <a:solidFill>
                            <a:srgbClr val="000000"/>
                          </a:solidFill>
                          <a:latin typeface="Calibri"/>
                        </a:rPr>
                        <a:t> </a:t>
                      </a:r>
                      <a:r>
                        <a:rPr lang="de-AT" sz="1100" b="0" i="0" u="none" strike="noStrike" dirty="0" smtClean="0">
                          <a:solidFill>
                            <a:srgbClr val="000000"/>
                          </a:solidFill>
                          <a:latin typeface="Calibri"/>
                        </a:rPr>
                        <a:t>1 GW</a:t>
                      </a:r>
                      <a:endParaRPr lang="de-AT" sz="1100" b="0" i="0" u="none" strike="noStrike" dirty="0">
                        <a:solidFill>
                          <a:srgbClr val="000000"/>
                        </a:solidFill>
                        <a:latin typeface="Calibri"/>
                      </a:endParaRP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AT"/>
                    </a:p>
                  </a:txBody>
                  <a:tcPr/>
                </a:tc>
                <a:tc>
                  <a:txBody>
                    <a:bodyPr/>
                    <a:lstStyle/>
                    <a:p>
                      <a:pPr algn="ctr" fontAlgn="b"/>
                      <a:r>
                        <a:rPr lang="de-AT" sz="1100" b="0" i="0" u="none" strike="noStrike" dirty="0" smtClean="0">
                          <a:solidFill>
                            <a:srgbClr val="000000"/>
                          </a:solidFill>
                          <a:latin typeface="Calibri"/>
                        </a:rPr>
                        <a:t>0,4 %</a:t>
                      </a:r>
                      <a:endParaRPr lang="de-AT" sz="1100" b="0" i="0" u="none" strike="noStrike" dirty="0">
                        <a:solidFill>
                          <a:srgbClr val="000000"/>
                        </a:solidFill>
                        <a:latin typeface="Calibri"/>
                      </a:endParaRPr>
                    </a:p>
                  </a:txBody>
                  <a:tcPr marL="10319" marR="1031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alpha val="65098"/>
                      </a:srgbClr>
                    </a:solidFill>
                  </a:tcPr>
                </a:tc>
                <a:tc>
                  <a:txBody>
                    <a:bodyPr/>
                    <a:lstStyle/>
                    <a:p>
                      <a:pPr algn="ctr" fontAlgn="b"/>
                      <a:r>
                        <a:rPr lang="de-AT" sz="1100" b="0" i="0" u="none" strike="noStrike" dirty="0" smtClean="0">
                          <a:solidFill>
                            <a:srgbClr val="000000"/>
                          </a:solidFill>
                          <a:latin typeface="Calibri"/>
                        </a:rPr>
                        <a:t>0,4 %</a:t>
                      </a:r>
                      <a:endParaRPr lang="de-AT" sz="1100" b="0" i="0" u="none" strike="noStrike" dirty="0">
                        <a:solidFill>
                          <a:srgbClr val="000000"/>
                        </a:solidFill>
                        <a:latin typeface="Calibri"/>
                      </a:endParaRPr>
                    </a:p>
                  </a:txBody>
                  <a:tcPr marL="10319" marR="1031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alpha val="65098"/>
                      </a:srgbClr>
                    </a:solidFill>
                  </a:tcPr>
                </a:tc>
                <a:tc>
                  <a:txBody>
                    <a:bodyPr/>
                    <a:lstStyle/>
                    <a:p>
                      <a:pPr algn="ctr" fontAlgn="b"/>
                      <a:r>
                        <a:rPr lang="de-AT" sz="1100" b="0" i="0" u="none" strike="noStrike" dirty="0">
                          <a:solidFill>
                            <a:srgbClr val="000000"/>
                          </a:solidFill>
                          <a:latin typeface="Calibri"/>
                        </a:rPr>
                        <a:t>max. 3%/Jahr</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gridSpan="2">
                  <a:txBody>
                    <a:bodyPr/>
                    <a:lstStyle/>
                    <a:p>
                      <a:pPr algn="ctr" fontAlgn="b"/>
                      <a:r>
                        <a:rPr lang="de-AT" sz="1100" b="0" i="0" u="none" strike="noStrike" dirty="0">
                          <a:solidFill>
                            <a:srgbClr val="000000"/>
                          </a:solidFill>
                          <a:latin typeface="Calibri"/>
                        </a:rPr>
                        <a:t>Anzahl HMW &gt; 2 GW</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AT"/>
                    </a:p>
                  </a:txBody>
                  <a:tcPr/>
                </a:tc>
                <a:tc>
                  <a:txBody>
                    <a:bodyPr/>
                    <a:lstStyle/>
                    <a:p>
                      <a:pPr algn="ctr" fontAlgn="b"/>
                      <a:r>
                        <a:rPr lang="de-AT" sz="1100" b="0" i="0" u="none" strike="noStrike" dirty="0" smtClean="0">
                          <a:solidFill>
                            <a:srgbClr val="000000"/>
                          </a:solidFill>
                          <a:latin typeface="Calibri"/>
                        </a:rPr>
                        <a:t>1</a:t>
                      </a:r>
                      <a:endParaRPr lang="de-AT" sz="1100" b="0" i="0" u="none" strike="noStrike" dirty="0">
                        <a:solidFill>
                          <a:srgbClr val="000000"/>
                        </a:solidFill>
                        <a:latin typeface="Calibri"/>
                      </a:endParaRPr>
                    </a:p>
                  </a:txBody>
                  <a:tcPr marL="10319" marR="1031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fontAlgn="b"/>
                      <a:r>
                        <a:rPr lang="de-AT" sz="1100" b="0" i="0" u="none" strike="noStrike" dirty="0" smtClean="0">
                          <a:solidFill>
                            <a:srgbClr val="000000"/>
                          </a:solidFill>
                          <a:latin typeface="Calibri"/>
                        </a:rPr>
                        <a:t>0</a:t>
                      </a:r>
                      <a:endParaRPr lang="de-AT" sz="1100" b="0" i="0" u="none" strike="noStrike" dirty="0">
                        <a:solidFill>
                          <a:srgbClr val="000000"/>
                        </a:solidFill>
                        <a:latin typeface="Calibri"/>
                      </a:endParaRPr>
                    </a:p>
                  </a:txBody>
                  <a:tcPr marL="10319" marR="1031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de-AT" sz="1100" b="0" i="0" u="none" strike="noStrike">
                          <a:solidFill>
                            <a:srgbClr val="000000"/>
                          </a:solidFill>
                          <a:latin typeface="Calibri"/>
                        </a:rPr>
                        <a:t>0</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025">
                <a:tc gridSpan="2">
                  <a:txBody>
                    <a:bodyPr/>
                    <a:lstStyle/>
                    <a:p>
                      <a:pPr algn="ctr" fontAlgn="b"/>
                      <a:r>
                        <a:rPr lang="de-AT" sz="1100" b="0" i="0" u="none" strike="noStrike">
                          <a:solidFill>
                            <a:srgbClr val="000000"/>
                          </a:solidFill>
                          <a:latin typeface="Calibri"/>
                        </a:rPr>
                        <a:t>Anzahl TMW &gt; 1 GW</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AT"/>
                    </a:p>
                  </a:txBody>
                  <a:tcPr/>
                </a:tc>
                <a:tc>
                  <a:txBody>
                    <a:bodyPr/>
                    <a:lstStyle/>
                    <a:p>
                      <a:pPr marL="0" algn="ctr" defTabSz="914400" rtl="0" eaLnBrk="1" fontAlgn="b" latinLnBrk="0" hangingPunct="1"/>
                      <a:r>
                        <a:rPr lang="de-AT" sz="1100" b="0" i="0" u="none" strike="noStrike" kern="1200" dirty="0" smtClean="0">
                          <a:solidFill>
                            <a:srgbClr val="000000"/>
                          </a:solidFill>
                          <a:latin typeface="Calibri"/>
                          <a:ea typeface="+mn-ea"/>
                          <a:cs typeface="+mn-cs"/>
                        </a:rPr>
                        <a:t>0</a:t>
                      </a:r>
                      <a:endParaRPr lang="de-AT" sz="1100" b="0" i="0" u="none" strike="noStrike" kern="1200" dirty="0">
                        <a:solidFill>
                          <a:srgbClr val="000000"/>
                        </a:solidFill>
                        <a:latin typeface="Calibri"/>
                        <a:ea typeface="+mn-ea"/>
                        <a:cs typeface="+mn-cs"/>
                      </a:endParaRPr>
                    </a:p>
                  </a:txBody>
                  <a:tcPr marL="10319" marR="1031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alpha val="65000"/>
                      </a:srgbClr>
                    </a:solidFill>
                  </a:tcPr>
                </a:tc>
                <a:tc>
                  <a:txBody>
                    <a:bodyPr/>
                    <a:lstStyle/>
                    <a:p>
                      <a:pPr marL="0" algn="ctr" defTabSz="914400" rtl="0" eaLnBrk="1" fontAlgn="b" latinLnBrk="0" hangingPunct="1"/>
                      <a:r>
                        <a:rPr lang="de-AT" sz="1100" b="0" i="0" u="none" strike="noStrike" kern="1200" dirty="0" smtClean="0">
                          <a:solidFill>
                            <a:srgbClr val="000000"/>
                          </a:solidFill>
                          <a:latin typeface="Calibri"/>
                          <a:ea typeface="+mn-ea"/>
                          <a:cs typeface="+mn-cs"/>
                        </a:rPr>
                        <a:t>1</a:t>
                      </a:r>
                      <a:endParaRPr lang="de-AT" sz="1100" b="0" i="0" u="none" strike="noStrike" kern="1200" dirty="0">
                        <a:solidFill>
                          <a:srgbClr val="000000"/>
                        </a:solidFill>
                        <a:latin typeface="Calibri"/>
                        <a:ea typeface="+mn-ea"/>
                        <a:cs typeface="+mn-cs"/>
                      </a:endParaRPr>
                    </a:p>
                  </a:txBody>
                  <a:tcPr marL="10319" marR="1031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de-AT" sz="1100" b="0" i="0" u="none" strike="noStrike">
                          <a:solidFill>
                            <a:srgbClr val="000000"/>
                          </a:solidFill>
                          <a:latin typeface="Calibri"/>
                        </a:rPr>
                        <a:t>0</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gridSpan="4">
                  <a:txBody>
                    <a:bodyPr/>
                    <a:lstStyle/>
                    <a:p>
                      <a:pPr algn="l" fontAlgn="b"/>
                      <a:r>
                        <a:rPr lang="de-DE" sz="600" b="0" i="0" u="none" strike="noStrike" dirty="0">
                          <a:solidFill>
                            <a:srgbClr val="000000"/>
                          </a:solidFill>
                          <a:latin typeface="Arial"/>
                        </a:rPr>
                        <a:t>HMW = Halbstundenmittelwerte, TMW = Tagesmittelwerte, GW = Grenzwert</a:t>
                      </a:r>
                    </a:p>
                  </a:txBody>
                  <a:tcPr marL="10319" marR="10319" marT="9525"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de-AT"/>
                    </a:p>
                  </a:txBody>
                  <a:tcPr/>
                </a:tc>
                <a:tc hMerge="1">
                  <a:txBody>
                    <a:bodyPr/>
                    <a:lstStyle/>
                    <a:p>
                      <a:endParaRPr lang="de-AT"/>
                    </a:p>
                  </a:txBody>
                  <a:tcPr/>
                </a:tc>
                <a:tc hMerge="1">
                  <a:txBody>
                    <a:bodyPr/>
                    <a:lstStyle/>
                    <a:p>
                      <a:endParaRPr lang="de-AT"/>
                    </a:p>
                  </a:txBody>
                  <a:tcPr/>
                </a:tc>
                <a:tc>
                  <a:txBody>
                    <a:bodyPr/>
                    <a:lstStyle/>
                    <a:p>
                      <a:pPr algn="l" fontAlgn="b"/>
                      <a:endParaRPr lang="de-AT" sz="1100" b="0" i="0" u="none" strike="noStrike" dirty="0">
                        <a:solidFill>
                          <a:srgbClr val="000000"/>
                        </a:solidFill>
                        <a:latin typeface="Calibri"/>
                      </a:endParaRPr>
                    </a:p>
                  </a:txBody>
                  <a:tcPr marL="10319" marR="10319" marT="9525" marB="0" anchor="b">
                    <a:lnL>
                      <a:noFill/>
                    </a:lnL>
                    <a:lnR>
                      <a:noFill/>
                    </a:lnR>
                    <a:lnT w="12700" cap="flat" cmpd="sng" algn="ctr">
                      <a:solidFill>
                        <a:srgbClr val="000000"/>
                      </a:solidFill>
                      <a:prstDash val="solid"/>
                      <a:round/>
                      <a:headEnd type="none" w="med" len="med"/>
                      <a:tailEnd type="none" w="med" len="med"/>
                    </a:lnT>
                    <a:lnB>
                      <a:noFill/>
                    </a:lnB>
                  </a:tcPr>
                </a:tc>
              </a:tr>
            </a:tbl>
          </a:graphicData>
        </a:graphic>
      </p:graphicFrame>
      <p:pic>
        <p:nvPicPr>
          <p:cNvPr id="2" name="Picture 2"/>
          <p:cNvPicPr>
            <a:picLocks noChangeAspect="1" noChangeArrowheads="1"/>
          </p:cNvPicPr>
          <p:nvPr/>
        </p:nvPicPr>
        <p:blipFill>
          <a:blip r:embed="rId2" cstate="print"/>
          <a:srcRect/>
          <a:stretch>
            <a:fillRect/>
          </a:stretch>
        </p:blipFill>
        <p:spPr bwMode="auto">
          <a:xfrm>
            <a:off x="2181363" y="1268760"/>
            <a:ext cx="5579950" cy="3055385"/>
          </a:xfrm>
          <a:prstGeom prst="rect">
            <a:avLst/>
          </a:prstGeom>
          <a:noFill/>
          <a:ln w="9525">
            <a:noFill/>
            <a:miter lim="800000"/>
            <a:headEnd/>
            <a:tailEnd/>
          </a:ln>
          <a:effectLst/>
        </p:spPr>
      </p:pic>
      <p:sp>
        <p:nvSpPr>
          <p:cNvPr id="7" name="Foliennummernplatzhalter 6"/>
          <p:cNvSpPr>
            <a:spLocks noGrp="1"/>
          </p:cNvSpPr>
          <p:nvPr>
            <p:ph type="sldNum" sz="quarter" idx="11"/>
          </p:nvPr>
        </p:nvSpPr>
        <p:spPr/>
        <p:txBody>
          <a:bodyPr/>
          <a:lstStyle/>
          <a:p>
            <a:fld id="{A9EC245D-4DC0-45C2-94ED-43F8313971FC}" type="slidenum">
              <a:rPr lang="en-US" smtClean="0"/>
              <a:pPr/>
              <a:t>7</a:t>
            </a:fld>
            <a:endParaRPr lang="en-US"/>
          </a:p>
        </p:txBody>
      </p:sp>
    </p:spTree>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2227" name="Rectangle 3"/>
          <p:cNvSpPr>
            <a:spLocks noGrp="1" noChangeArrowheads="1"/>
          </p:cNvSpPr>
          <p:nvPr>
            <p:ph type="body" idx="1"/>
          </p:nvPr>
        </p:nvSpPr>
        <p:spPr>
          <a:xfrm>
            <a:off x="1754645" y="764704"/>
            <a:ext cx="8151355" cy="3213187"/>
          </a:xfrm>
          <a:noFill/>
          <a:ln/>
        </p:spPr>
        <p:txBody>
          <a:bodyPr/>
          <a:lstStyle/>
          <a:p>
            <a:pPr marL="284163" indent="-284163" eaLnBrk="0" fontAlgn="b" hangingPunct="0">
              <a:buClr>
                <a:schemeClr val="tx2"/>
              </a:buClr>
              <a:buSzPct val="70000"/>
              <a:buNone/>
              <a:tabLst>
                <a:tab pos="801688" algn="l"/>
                <a:tab pos="2159000" algn="l"/>
              </a:tabLst>
            </a:pPr>
            <a:r>
              <a:rPr lang="de-AT" sz="2000" b="1" dirty="0">
                <a:cs typeface="Arial" charset="0"/>
              </a:rPr>
              <a:t>Kontinuierlich gemessene </a:t>
            </a:r>
            <a:r>
              <a:rPr lang="de-AT" sz="2000" b="1" dirty="0" smtClean="0">
                <a:cs typeface="Arial" charset="0"/>
              </a:rPr>
              <a:t>Stoffe  –  SO</a:t>
            </a:r>
            <a:r>
              <a:rPr lang="de-AT" sz="2000" b="1" baseline="-25000" dirty="0" smtClean="0">
                <a:cs typeface="Arial" charset="0"/>
              </a:rPr>
              <a:t>2</a:t>
            </a:r>
            <a:r>
              <a:rPr lang="de-AT" sz="2000" b="1" dirty="0" smtClean="0">
                <a:cs typeface="Arial" charset="0"/>
              </a:rPr>
              <a:t> </a:t>
            </a:r>
            <a:endParaRPr lang="de-AT" sz="2000" b="1"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sz="2000"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dirty="0">
              <a:cs typeface="Arial" charset="0"/>
            </a:endParaRPr>
          </a:p>
        </p:txBody>
      </p:sp>
      <p:graphicFrame>
        <p:nvGraphicFramePr>
          <p:cNvPr id="9" name="Tabelle 8"/>
          <p:cNvGraphicFramePr>
            <a:graphicFrameLocks noGrp="1"/>
          </p:cNvGraphicFramePr>
          <p:nvPr/>
        </p:nvGraphicFramePr>
        <p:xfrm>
          <a:off x="2768757" y="4653136"/>
          <a:ext cx="4278842" cy="1562100"/>
        </p:xfrm>
        <a:graphic>
          <a:graphicData uri="http://schemas.openxmlformats.org/drawingml/2006/table">
            <a:tbl>
              <a:tblPr/>
              <a:tblGrid>
                <a:gridCol w="825500"/>
                <a:gridCol w="825500"/>
                <a:gridCol w="825500"/>
                <a:gridCol w="825500"/>
                <a:gridCol w="976842"/>
              </a:tblGrid>
              <a:tr h="200025">
                <a:tc>
                  <a:txBody>
                    <a:bodyPr/>
                    <a:lstStyle/>
                    <a:p>
                      <a:pPr algn="l" fontAlgn="b"/>
                      <a:endParaRPr lang="de-AT" sz="1100" b="0" i="0" u="none" strike="noStrike" dirty="0">
                        <a:solidFill>
                          <a:srgbClr val="000000"/>
                        </a:solidFill>
                        <a:latin typeface="Calibri"/>
                      </a:endParaRPr>
                    </a:p>
                  </a:txBody>
                  <a:tcPr marL="10319" marR="10319"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de-AT" sz="1100" b="0" i="0" u="none" strike="noStrike" dirty="0">
                        <a:solidFill>
                          <a:srgbClr val="000000"/>
                        </a:solidFill>
                        <a:latin typeface="Calibri"/>
                      </a:endParaRPr>
                    </a:p>
                  </a:txBody>
                  <a:tcPr marL="10319" marR="10319" marT="9525" marB="0" anchor="b">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ctr" fontAlgn="b"/>
                      <a:r>
                        <a:rPr lang="de-AT" sz="900" b="0" i="0" u="none" strike="noStrike" dirty="0">
                          <a:solidFill>
                            <a:srgbClr val="000000"/>
                          </a:solidFill>
                          <a:latin typeface="Calibri"/>
                        </a:rPr>
                        <a:t>Werte in mg/Nm3</a:t>
                      </a:r>
                    </a:p>
                  </a:txBody>
                  <a:tcPr marL="10319" marR="10319" marT="9525"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de-AT"/>
                    </a:p>
                  </a:txBody>
                  <a:tcPr/>
                </a:tc>
                <a:tc>
                  <a:txBody>
                    <a:bodyPr/>
                    <a:lstStyle/>
                    <a:p>
                      <a:pPr algn="l" fontAlgn="b"/>
                      <a:r>
                        <a:rPr lang="de-AT" sz="600" b="0" i="0" u="none" strike="noStrike" dirty="0">
                          <a:solidFill>
                            <a:srgbClr val="000000"/>
                          </a:solidFill>
                          <a:latin typeface="Arial"/>
                        </a:rPr>
                        <a:t> </a:t>
                      </a:r>
                    </a:p>
                  </a:txBody>
                  <a:tcPr marL="10319" marR="10319" marT="9525" marB="0" anchor="b">
                    <a:lnL>
                      <a:noFill/>
                    </a:lnL>
                    <a:lnR>
                      <a:noFill/>
                    </a:lnR>
                    <a:lnT>
                      <a:noFill/>
                    </a:lnT>
                    <a:lnB w="12700" cap="flat" cmpd="sng" algn="ctr">
                      <a:solidFill>
                        <a:srgbClr val="000000"/>
                      </a:solidFill>
                      <a:prstDash val="solid"/>
                      <a:round/>
                      <a:headEnd type="none" w="med" len="med"/>
                      <a:tailEnd type="none" w="med" len="med"/>
                    </a:lnB>
                  </a:tcPr>
                </a:tc>
              </a:tr>
              <a:tr h="200025">
                <a:tc gridSpan="2">
                  <a:txBody>
                    <a:bodyPr/>
                    <a:lstStyle/>
                    <a:p>
                      <a:pPr algn="ctr" fontAlgn="b"/>
                      <a:r>
                        <a:rPr lang="de-AT" sz="1100" b="0" i="0" u="none" strike="noStrike">
                          <a:solidFill>
                            <a:srgbClr val="000000"/>
                          </a:solidFill>
                          <a:latin typeface="Calibri"/>
                        </a:rPr>
                        <a:t> </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AT"/>
                    </a:p>
                  </a:txBody>
                  <a:tcPr/>
                </a:tc>
                <a:tc>
                  <a:txBody>
                    <a:bodyPr/>
                    <a:lstStyle/>
                    <a:p>
                      <a:pPr algn="ctr" fontAlgn="b"/>
                      <a:r>
                        <a:rPr lang="de-AT" sz="1000" b="1" i="0" u="none" strike="noStrike" dirty="0" smtClean="0">
                          <a:solidFill>
                            <a:srgbClr val="000000"/>
                          </a:solidFill>
                          <a:latin typeface="Arial"/>
                        </a:rPr>
                        <a:t>2015</a:t>
                      </a:r>
                      <a:endParaRPr lang="de-AT" sz="1000" b="1" i="0" u="none" strike="noStrike" dirty="0">
                        <a:solidFill>
                          <a:srgbClr val="000000"/>
                        </a:solidFill>
                        <a:latin typeface="Arial"/>
                      </a:endParaRPr>
                    </a:p>
                  </a:txBody>
                  <a:tcPr marL="10319" marR="1031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de-AT" sz="1000" b="1" i="0" u="none" strike="noStrike" dirty="0" smtClean="0">
                          <a:solidFill>
                            <a:srgbClr val="000000"/>
                          </a:solidFill>
                          <a:latin typeface="Arial"/>
                        </a:rPr>
                        <a:t>2016</a:t>
                      </a:r>
                      <a:endParaRPr lang="de-AT" sz="1000" b="1" i="0" u="none" strike="noStrike" dirty="0">
                        <a:solidFill>
                          <a:srgbClr val="000000"/>
                        </a:solidFill>
                        <a:latin typeface="Arial"/>
                      </a:endParaRPr>
                    </a:p>
                  </a:txBody>
                  <a:tcPr marL="10319" marR="1031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de-AT" sz="1000" b="1" i="0" u="none" strike="noStrike" dirty="0">
                          <a:solidFill>
                            <a:srgbClr val="000000"/>
                          </a:solidFill>
                          <a:latin typeface="Arial"/>
                        </a:rPr>
                        <a:t>Vorgabe</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gridSpan="2">
                  <a:txBody>
                    <a:bodyPr/>
                    <a:lstStyle/>
                    <a:p>
                      <a:pPr algn="ctr" fontAlgn="b"/>
                      <a:r>
                        <a:rPr lang="de-AT" sz="1100" b="0" i="0" u="none" strike="noStrike">
                          <a:solidFill>
                            <a:srgbClr val="000000"/>
                          </a:solidFill>
                          <a:latin typeface="Calibri"/>
                        </a:rPr>
                        <a:t>Grenzwert</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AT"/>
                    </a:p>
                  </a:txBody>
                  <a:tcPr/>
                </a:tc>
                <a:tc>
                  <a:txBody>
                    <a:bodyPr/>
                    <a:lstStyle/>
                    <a:p>
                      <a:pPr algn="ctr" fontAlgn="b"/>
                      <a:r>
                        <a:rPr lang="de-AT" sz="1100" b="0" i="0" u="none" strike="noStrike" dirty="0" smtClean="0">
                          <a:solidFill>
                            <a:srgbClr val="000000"/>
                          </a:solidFill>
                          <a:latin typeface="Calibri"/>
                        </a:rPr>
                        <a:t>350</a:t>
                      </a:r>
                      <a:endParaRPr lang="de-AT" sz="1100" b="0" i="0" u="none" strike="noStrike" dirty="0">
                        <a:solidFill>
                          <a:srgbClr val="000000"/>
                        </a:solidFill>
                        <a:latin typeface="Calibri"/>
                      </a:endParaRPr>
                    </a:p>
                  </a:txBody>
                  <a:tcPr marL="10319" marR="1031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100" b="0" i="0" u="none" strike="noStrike" dirty="0" smtClean="0">
                          <a:solidFill>
                            <a:srgbClr val="000000"/>
                          </a:solidFill>
                          <a:latin typeface="Calibri"/>
                        </a:rPr>
                        <a:t>350</a:t>
                      </a:r>
                      <a:endParaRPr lang="de-AT" sz="1100" b="0" i="0" u="none" strike="noStrike" dirty="0">
                        <a:solidFill>
                          <a:srgbClr val="000000"/>
                        </a:solidFill>
                        <a:latin typeface="Calibri"/>
                      </a:endParaRPr>
                    </a:p>
                  </a:txBody>
                  <a:tcPr marL="10319" marR="1031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1100" b="0" i="0" u="none" strike="noStrike" dirty="0">
                          <a:solidFill>
                            <a:srgbClr val="000000"/>
                          </a:solidFill>
                          <a:latin typeface="Calibri"/>
                        </a:rPr>
                        <a:t> </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025">
                <a:tc gridSpan="2">
                  <a:txBody>
                    <a:bodyPr/>
                    <a:lstStyle/>
                    <a:p>
                      <a:pPr algn="ctr" fontAlgn="b"/>
                      <a:r>
                        <a:rPr lang="de-AT" sz="1100" b="0" i="0" u="none" strike="noStrike" dirty="0" smtClean="0">
                          <a:solidFill>
                            <a:srgbClr val="000000"/>
                          </a:solidFill>
                          <a:latin typeface="Calibri"/>
                        </a:rPr>
                        <a:t>Messwert</a:t>
                      </a:r>
                      <a:endParaRPr lang="de-AT" sz="1100" b="0" i="0" u="none" strike="noStrike" dirty="0">
                        <a:solidFill>
                          <a:srgbClr val="000000"/>
                        </a:solidFill>
                        <a:latin typeface="Calibri"/>
                      </a:endParaRP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AT"/>
                    </a:p>
                  </a:txBody>
                  <a:tcPr/>
                </a:tc>
                <a:tc>
                  <a:txBody>
                    <a:bodyPr/>
                    <a:lstStyle/>
                    <a:p>
                      <a:pPr algn="ctr" fontAlgn="b"/>
                      <a:r>
                        <a:rPr lang="de-AT" sz="1100" b="1" i="0" u="none" strike="noStrike" dirty="0" smtClean="0">
                          <a:solidFill>
                            <a:srgbClr val="000000"/>
                          </a:solidFill>
                          <a:latin typeface="Calibri"/>
                        </a:rPr>
                        <a:t>34</a:t>
                      </a:r>
                      <a:endParaRPr lang="de-AT" sz="1100" b="1" i="0" u="none" strike="noStrike" dirty="0">
                        <a:solidFill>
                          <a:srgbClr val="000000"/>
                        </a:solidFill>
                        <a:latin typeface="Calibri"/>
                      </a:endParaRPr>
                    </a:p>
                  </a:txBody>
                  <a:tcPr marL="10319" marR="1031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alpha val="65098"/>
                      </a:srgbClr>
                    </a:solidFill>
                  </a:tcPr>
                </a:tc>
                <a:tc>
                  <a:txBody>
                    <a:bodyPr/>
                    <a:lstStyle/>
                    <a:p>
                      <a:pPr algn="ctr" fontAlgn="b"/>
                      <a:r>
                        <a:rPr lang="de-AT" sz="1100" b="1" i="0" u="none" strike="noStrike" dirty="0" smtClean="0">
                          <a:solidFill>
                            <a:srgbClr val="000000"/>
                          </a:solidFill>
                          <a:latin typeface="Calibri"/>
                        </a:rPr>
                        <a:t>40</a:t>
                      </a:r>
                      <a:endParaRPr lang="de-AT" sz="1100" b="1" i="0" u="none" strike="noStrike" dirty="0">
                        <a:solidFill>
                          <a:srgbClr val="000000"/>
                        </a:solidFill>
                        <a:latin typeface="Calibri"/>
                      </a:endParaRPr>
                    </a:p>
                  </a:txBody>
                  <a:tcPr marL="10319" marR="1031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alpha val="65098"/>
                      </a:srgbClr>
                    </a:solidFill>
                  </a:tcPr>
                </a:tc>
                <a:tc>
                  <a:txBody>
                    <a:bodyPr/>
                    <a:lstStyle/>
                    <a:p>
                      <a:pPr algn="l" fontAlgn="b"/>
                      <a:r>
                        <a:rPr lang="de-AT" sz="1100" b="0" i="0" u="none" strike="noStrike">
                          <a:solidFill>
                            <a:srgbClr val="000000"/>
                          </a:solidFill>
                          <a:latin typeface="Calibri"/>
                        </a:rPr>
                        <a:t> </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gridSpan="2">
                  <a:txBody>
                    <a:bodyPr/>
                    <a:lstStyle/>
                    <a:p>
                      <a:pPr algn="ctr" fontAlgn="b"/>
                      <a:r>
                        <a:rPr lang="de-AT" sz="1100" b="0" i="0" u="none" strike="noStrike">
                          <a:solidFill>
                            <a:srgbClr val="000000"/>
                          </a:solidFill>
                          <a:latin typeface="Calibri"/>
                        </a:rPr>
                        <a:t>Anteil HMW &gt; 1 GW</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AT"/>
                    </a:p>
                  </a:txBody>
                  <a:tcPr/>
                </a:tc>
                <a:tc>
                  <a:txBody>
                    <a:bodyPr/>
                    <a:lstStyle/>
                    <a:p>
                      <a:pPr algn="ctr" fontAlgn="b"/>
                      <a:r>
                        <a:rPr lang="de-AT" sz="1100" b="0" i="0" u="none" strike="noStrike" dirty="0" smtClean="0">
                          <a:solidFill>
                            <a:srgbClr val="000000"/>
                          </a:solidFill>
                          <a:latin typeface="Calibri"/>
                        </a:rPr>
                        <a:t>0,0 %</a:t>
                      </a:r>
                      <a:endParaRPr lang="de-AT" sz="1100" b="0" i="0" u="none" strike="noStrike" dirty="0">
                        <a:solidFill>
                          <a:srgbClr val="000000"/>
                        </a:solidFill>
                        <a:latin typeface="Calibri"/>
                      </a:endParaRPr>
                    </a:p>
                  </a:txBody>
                  <a:tcPr marL="10319" marR="1031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alpha val="65098"/>
                      </a:srgbClr>
                    </a:solidFill>
                  </a:tcPr>
                </a:tc>
                <a:tc>
                  <a:txBody>
                    <a:bodyPr/>
                    <a:lstStyle/>
                    <a:p>
                      <a:pPr algn="ctr" fontAlgn="b"/>
                      <a:r>
                        <a:rPr lang="de-AT" sz="1100" b="0" i="0" u="none" strike="noStrike" dirty="0" smtClean="0">
                          <a:solidFill>
                            <a:srgbClr val="000000"/>
                          </a:solidFill>
                          <a:latin typeface="Calibri"/>
                        </a:rPr>
                        <a:t>0,1 %</a:t>
                      </a:r>
                      <a:endParaRPr lang="de-AT" sz="1100" b="0" i="0" u="none" strike="noStrike" dirty="0">
                        <a:solidFill>
                          <a:srgbClr val="000000"/>
                        </a:solidFill>
                        <a:latin typeface="Calibri"/>
                      </a:endParaRPr>
                    </a:p>
                  </a:txBody>
                  <a:tcPr marL="10319" marR="1031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alpha val="65098"/>
                      </a:srgbClr>
                    </a:solidFill>
                  </a:tcPr>
                </a:tc>
                <a:tc>
                  <a:txBody>
                    <a:bodyPr/>
                    <a:lstStyle/>
                    <a:p>
                      <a:pPr algn="ctr" fontAlgn="b"/>
                      <a:r>
                        <a:rPr lang="de-AT" sz="1100" b="0" i="0" u="none" strike="noStrike" dirty="0">
                          <a:solidFill>
                            <a:srgbClr val="000000"/>
                          </a:solidFill>
                          <a:latin typeface="Calibri"/>
                        </a:rPr>
                        <a:t>max. 3%/Jahr</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gridSpan="2">
                  <a:txBody>
                    <a:bodyPr/>
                    <a:lstStyle/>
                    <a:p>
                      <a:pPr algn="ctr" fontAlgn="b"/>
                      <a:r>
                        <a:rPr lang="de-AT" sz="1100" b="0" i="0" u="none" strike="noStrike" dirty="0">
                          <a:solidFill>
                            <a:srgbClr val="000000"/>
                          </a:solidFill>
                          <a:latin typeface="Calibri"/>
                        </a:rPr>
                        <a:t>Anzahl HMW &gt; 2 GW</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AT"/>
                    </a:p>
                  </a:txBody>
                  <a:tcPr/>
                </a:tc>
                <a:tc>
                  <a:txBody>
                    <a:bodyPr/>
                    <a:lstStyle/>
                    <a:p>
                      <a:pPr algn="ctr" fontAlgn="b"/>
                      <a:r>
                        <a:rPr lang="de-AT" sz="1100" b="0" i="0" u="none" strike="noStrike" dirty="0">
                          <a:solidFill>
                            <a:srgbClr val="000000"/>
                          </a:solidFill>
                          <a:latin typeface="Calibri"/>
                        </a:rPr>
                        <a:t>0</a:t>
                      </a:r>
                    </a:p>
                  </a:txBody>
                  <a:tcPr marL="10319" marR="1031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alpha val="65098"/>
                      </a:srgbClr>
                    </a:solidFill>
                  </a:tcPr>
                </a:tc>
                <a:tc>
                  <a:txBody>
                    <a:bodyPr/>
                    <a:lstStyle/>
                    <a:p>
                      <a:pPr algn="ctr" fontAlgn="b"/>
                      <a:r>
                        <a:rPr lang="de-AT" sz="1100" b="0" i="0" u="none" strike="noStrike" dirty="0">
                          <a:solidFill>
                            <a:srgbClr val="000000"/>
                          </a:solidFill>
                          <a:latin typeface="Calibri"/>
                        </a:rPr>
                        <a:t>0</a:t>
                      </a:r>
                    </a:p>
                  </a:txBody>
                  <a:tcPr marL="10319" marR="1031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alpha val="65098"/>
                      </a:srgbClr>
                    </a:solidFill>
                  </a:tcPr>
                </a:tc>
                <a:tc>
                  <a:txBody>
                    <a:bodyPr/>
                    <a:lstStyle/>
                    <a:p>
                      <a:pPr algn="ctr" fontAlgn="b"/>
                      <a:r>
                        <a:rPr lang="de-AT" sz="1100" b="0" i="0" u="none" strike="noStrike">
                          <a:solidFill>
                            <a:srgbClr val="000000"/>
                          </a:solidFill>
                          <a:latin typeface="Calibri"/>
                        </a:rPr>
                        <a:t>0</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025">
                <a:tc gridSpan="2">
                  <a:txBody>
                    <a:bodyPr/>
                    <a:lstStyle/>
                    <a:p>
                      <a:pPr algn="ctr" fontAlgn="b"/>
                      <a:r>
                        <a:rPr lang="de-AT" sz="1100" b="0" i="0" u="none" strike="noStrike">
                          <a:solidFill>
                            <a:srgbClr val="000000"/>
                          </a:solidFill>
                          <a:latin typeface="Calibri"/>
                        </a:rPr>
                        <a:t>Anzahl TMW &gt; 1 GW</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AT"/>
                    </a:p>
                  </a:txBody>
                  <a:tcPr/>
                </a:tc>
                <a:tc>
                  <a:txBody>
                    <a:bodyPr/>
                    <a:lstStyle/>
                    <a:p>
                      <a:pPr algn="ctr" fontAlgn="b"/>
                      <a:r>
                        <a:rPr lang="de-AT" sz="1100" b="0" i="0" u="none" strike="noStrike" dirty="0">
                          <a:solidFill>
                            <a:srgbClr val="000000"/>
                          </a:solidFill>
                          <a:latin typeface="Calibri"/>
                        </a:rPr>
                        <a:t>0</a:t>
                      </a:r>
                    </a:p>
                  </a:txBody>
                  <a:tcPr marL="10319" marR="1031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alpha val="65098"/>
                      </a:srgbClr>
                    </a:solidFill>
                  </a:tcPr>
                </a:tc>
                <a:tc>
                  <a:txBody>
                    <a:bodyPr/>
                    <a:lstStyle/>
                    <a:p>
                      <a:pPr algn="ctr" fontAlgn="b"/>
                      <a:r>
                        <a:rPr lang="de-AT" sz="1100" b="0" i="0" u="none" strike="noStrike" dirty="0">
                          <a:solidFill>
                            <a:srgbClr val="000000"/>
                          </a:solidFill>
                          <a:latin typeface="Calibri"/>
                        </a:rPr>
                        <a:t>0</a:t>
                      </a:r>
                    </a:p>
                  </a:txBody>
                  <a:tcPr marL="10319" marR="1031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alpha val="65000"/>
                      </a:srgbClr>
                    </a:solidFill>
                  </a:tcPr>
                </a:tc>
                <a:tc>
                  <a:txBody>
                    <a:bodyPr/>
                    <a:lstStyle/>
                    <a:p>
                      <a:pPr algn="ctr" fontAlgn="b"/>
                      <a:r>
                        <a:rPr lang="de-AT" sz="1100" b="0" i="0" u="none" strike="noStrike">
                          <a:solidFill>
                            <a:srgbClr val="000000"/>
                          </a:solidFill>
                          <a:latin typeface="Calibri"/>
                        </a:rPr>
                        <a:t>0</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gridSpan="4">
                  <a:txBody>
                    <a:bodyPr/>
                    <a:lstStyle/>
                    <a:p>
                      <a:pPr algn="l" fontAlgn="b"/>
                      <a:r>
                        <a:rPr lang="de-DE" sz="600" b="0" i="0" u="none" strike="noStrike" dirty="0">
                          <a:solidFill>
                            <a:srgbClr val="000000"/>
                          </a:solidFill>
                          <a:latin typeface="Arial"/>
                        </a:rPr>
                        <a:t>HMW = Halbstundenmittelwerte, TMW = Tagesmittelwerte, GW = Grenzwert</a:t>
                      </a:r>
                    </a:p>
                  </a:txBody>
                  <a:tcPr marL="10319" marR="10319" marT="9525"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de-AT"/>
                    </a:p>
                  </a:txBody>
                  <a:tcPr/>
                </a:tc>
                <a:tc hMerge="1">
                  <a:txBody>
                    <a:bodyPr/>
                    <a:lstStyle/>
                    <a:p>
                      <a:endParaRPr lang="de-AT"/>
                    </a:p>
                  </a:txBody>
                  <a:tcPr/>
                </a:tc>
                <a:tc hMerge="1">
                  <a:txBody>
                    <a:bodyPr/>
                    <a:lstStyle/>
                    <a:p>
                      <a:endParaRPr lang="de-AT"/>
                    </a:p>
                  </a:txBody>
                  <a:tcPr/>
                </a:tc>
                <a:tc>
                  <a:txBody>
                    <a:bodyPr/>
                    <a:lstStyle/>
                    <a:p>
                      <a:pPr algn="l" fontAlgn="b"/>
                      <a:endParaRPr lang="de-AT" sz="1100" b="0" i="0" u="none" strike="noStrike" dirty="0">
                        <a:solidFill>
                          <a:srgbClr val="000000"/>
                        </a:solidFill>
                        <a:latin typeface="Calibri"/>
                      </a:endParaRPr>
                    </a:p>
                  </a:txBody>
                  <a:tcPr marL="10319" marR="10319" marT="9525" marB="0" anchor="b">
                    <a:lnL>
                      <a:noFill/>
                    </a:lnL>
                    <a:lnR>
                      <a:noFill/>
                    </a:lnR>
                    <a:lnT w="12700" cap="flat" cmpd="sng" algn="ctr">
                      <a:solidFill>
                        <a:srgbClr val="000000"/>
                      </a:solidFill>
                      <a:prstDash val="solid"/>
                      <a:round/>
                      <a:headEnd type="none" w="med" len="med"/>
                      <a:tailEnd type="none" w="med" len="med"/>
                    </a:lnT>
                    <a:lnB>
                      <a:noFill/>
                    </a:lnB>
                  </a:tcPr>
                </a:tc>
              </a:tr>
            </a:tbl>
          </a:graphicData>
        </a:graphic>
      </p:graphicFrame>
      <p:pic>
        <p:nvPicPr>
          <p:cNvPr id="3074" name="Picture 2"/>
          <p:cNvPicPr>
            <a:picLocks noChangeAspect="1" noChangeArrowheads="1"/>
          </p:cNvPicPr>
          <p:nvPr/>
        </p:nvPicPr>
        <p:blipFill>
          <a:blip r:embed="rId2" cstate="print"/>
          <a:srcRect/>
          <a:stretch>
            <a:fillRect/>
          </a:stretch>
        </p:blipFill>
        <p:spPr bwMode="auto">
          <a:xfrm>
            <a:off x="2144688" y="1268760"/>
            <a:ext cx="5519042" cy="2952328"/>
          </a:xfrm>
          <a:prstGeom prst="rect">
            <a:avLst/>
          </a:prstGeom>
          <a:noFill/>
          <a:ln w="9525">
            <a:noFill/>
            <a:miter lim="800000"/>
            <a:headEnd/>
            <a:tailEnd/>
          </a:ln>
          <a:effectLst/>
        </p:spPr>
      </p:pic>
      <p:sp>
        <p:nvSpPr>
          <p:cNvPr id="7" name="Foliennummernplatzhalter 6"/>
          <p:cNvSpPr>
            <a:spLocks noGrp="1"/>
          </p:cNvSpPr>
          <p:nvPr>
            <p:ph type="sldNum" sz="quarter" idx="11"/>
          </p:nvPr>
        </p:nvSpPr>
        <p:spPr/>
        <p:txBody>
          <a:bodyPr/>
          <a:lstStyle/>
          <a:p>
            <a:fld id="{A9EC245D-4DC0-45C2-94ED-43F8313971FC}" type="slidenum">
              <a:rPr lang="en-US" smtClean="0"/>
              <a:pPr/>
              <a:t>8</a:t>
            </a:fld>
            <a:endParaRPr lang="en-US"/>
          </a:p>
        </p:txBody>
      </p:sp>
    </p:spTree>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liennummernplatzhalter 4"/>
          <p:cNvSpPr>
            <a:spLocks noGrp="1"/>
          </p:cNvSpPr>
          <p:nvPr>
            <p:ph type="sldNum" sz="quarter" idx="11"/>
          </p:nvPr>
        </p:nvSpPr>
        <p:spPr/>
        <p:txBody>
          <a:bodyPr/>
          <a:lstStyle/>
          <a:p>
            <a:fld id="{3A8BF1B7-F75D-468A-9D9B-35E62EA4B2D4}" type="slidenum">
              <a:rPr lang="en-US"/>
              <a:pPr/>
              <a:t>9</a:t>
            </a:fld>
            <a:endParaRPr lang="en-US"/>
          </a:p>
        </p:txBody>
      </p:sp>
      <p:sp>
        <p:nvSpPr>
          <p:cNvPr id="692227" name="Rectangle 3"/>
          <p:cNvSpPr>
            <a:spLocks noGrp="1" noChangeArrowheads="1"/>
          </p:cNvSpPr>
          <p:nvPr>
            <p:ph type="body" idx="1"/>
          </p:nvPr>
        </p:nvSpPr>
        <p:spPr>
          <a:xfrm>
            <a:off x="1754645" y="764703"/>
            <a:ext cx="8151355" cy="2942344"/>
          </a:xfrm>
          <a:noFill/>
          <a:ln/>
        </p:spPr>
        <p:txBody>
          <a:bodyPr/>
          <a:lstStyle/>
          <a:p>
            <a:pPr marL="284163" indent="-284163" eaLnBrk="0" fontAlgn="b" hangingPunct="0">
              <a:buClr>
                <a:schemeClr val="tx2"/>
              </a:buClr>
              <a:buSzPct val="70000"/>
              <a:buNone/>
              <a:tabLst>
                <a:tab pos="801688" algn="l"/>
                <a:tab pos="2159000" algn="l"/>
              </a:tabLst>
            </a:pPr>
            <a:r>
              <a:rPr lang="de-AT" sz="2000" b="1" dirty="0">
                <a:cs typeface="Arial" charset="0"/>
              </a:rPr>
              <a:t>Kontinuierlich gemessene </a:t>
            </a:r>
            <a:r>
              <a:rPr lang="de-AT" sz="2000" b="1" dirty="0" smtClean="0">
                <a:cs typeface="Arial" charset="0"/>
              </a:rPr>
              <a:t>Stoffe  –  TOC </a:t>
            </a:r>
            <a:endParaRPr lang="de-AT" sz="2000" b="1"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sz="2000"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dirty="0">
              <a:cs typeface="Arial" charset="0"/>
            </a:endParaRPr>
          </a:p>
          <a:p>
            <a:pPr marL="1136650" lvl="2" indent="-282575" eaLnBrk="0" fontAlgn="b" hangingPunct="0">
              <a:spcBef>
                <a:spcPct val="40000"/>
              </a:spcBef>
              <a:buClr>
                <a:schemeClr val="tx2"/>
              </a:buClr>
              <a:buSzPct val="70000"/>
              <a:buFont typeface="Monotype Sorts" pitchFamily="2" charset="2"/>
              <a:buChar char="l"/>
              <a:tabLst>
                <a:tab pos="801688" algn="l"/>
                <a:tab pos="2159000" algn="l"/>
              </a:tabLst>
            </a:pPr>
            <a:endParaRPr lang="de-AT" dirty="0">
              <a:cs typeface="Arial" charset="0"/>
            </a:endParaRPr>
          </a:p>
        </p:txBody>
      </p:sp>
      <p:graphicFrame>
        <p:nvGraphicFramePr>
          <p:cNvPr id="9" name="Tabelle 8"/>
          <p:cNvGraphicFramePr>
            <a:graphicFrameLocks noGrp="1"/>
          </p:cNvGraphicFramePr>
          <p:nvPr/>
        </p:nvGraphicFramePr>
        <p:xfrm>
          <a:off x="2768757" y="4653136"/>
          <a:ext cx="4278842" cy="1562100"/>
        </p:xfrm>
        <a:graphic>
          <a:graphicData uri="http://schemas.openxmlformats.org/drawingml/2006/table">
            <a:tbl>
              <a:tblPr/>
              <a:tblGrid>
                <a:gridCol w="825500"/>
                <a:gridCol w="825500"/>
                <a:gridCol w="825500"/>
                <a:gridCol w="825500"/>
                <a:gridCol w="976842"/>
              </a:tblGrid>
              <a:tr h="200025">
                <a:tc>
                  <a:txBody>
                    <a:bodyPr/>
                    <a:lstStyle/>
                    <a:p>
                      <a:pPr algn="l" fontAlgn="b"/>
                      <a:endParaRPr lang="de-AT" sz="1100" b="0" i="0" u="none" strike="noStrike" dirty="0">
                        <a:solidFill>
                          <a:srgbClr val="000000"/>
                        </a:solidFill>
                        <a:latin typeface="Calibri"/>
                      </a:endParaRPr>
                    </a:p>
                  </a:txBody>
                  <a:tcPr marL="10319" marR="10319"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de-AT" sz="1100" b="0" i="0" u="none" strike="noStrike">
                        <a:solidFill>
                          <a:srgbClr val="000000"/>
                        </a:solidFill>
                        <a:latin typeface="Calibri"/>
                      </a:endParaRPr>
                    </a:p>
                  </a:txBody>
                  <a:tcPr marL="10319" marR="10319" marT="9525" marB="0" anchor="b">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ctr" fontAlgn="b"/>
                      <a:r>
                        <a:rPr lang="de-AT" sz="900" b="0" i="0" u="none" strike="noStrike" dirty="0">
                          <a:solidFill>
                            <a:srgbClr val="000000"/>
                          </a:solidFill>
                          <a:latin typeface="Calibri"/>
                        </a:rPr>
                        <a:t>Werte in mg/Nm3</a:t>
                      </a:r>
                    </a:p>
                  </a:txBody>
                  <a:tcPr marL="10319" marR="10319" marT="9525"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de-AT"/>
                    </a:p>
                  </a:txBody>
                  <a:tcPr/>
                </a:tc>
                <a:tc>
                  <a:txBody>
                    <a:bodyPr/>
                    <a:lstStyle/>
                    <a:p>
                      <a:pPr algn="l" fontAlgn="b"/>
                      <a:r>
                        <a:rPr lang="de-AT" sz="600" b="0" i="0" u="none" strike="noStrike" dirty="0">
                          <a:solidFill>
                            <a:srgbClr val="000000"/>
                          </a:solidFill>
                          <a:latin typeface="Arial"/>
                        </a:rPr>
                        <a:t> </a:t>
                      </a:r>
                    </a:p>
                  </a:txBody>
                  <a:tcPr marL="10319" marR="10319" marT="9525" marB="0" anchor="b">
                    <a:lnL>
                      <a:noFill/>
                    </a:lnL>
                    <a:lnR>
                      <a:noFill/>
                    </a:lnR>
                    <a:lnT>
                      <a:noFill/>
                    </a:lnT>
                    <a:lnB w="12700" cap="flat" cmpd="sng" algn="ctr">
                      <a:solidFill>
                        <a:srgbClr val="000000"/>
                      </a:solidFill>
                      <a:prstDash val="solid"/>
                      <a:round/>
                      <a:headEnd type="none" w="med" len="med"/>
                      <a:tailEnd type="none" w="med" len="med"/>
                    </a:lnB>
                  </a:tcPr>
                </a:tc>
              </a:tr>
              <a:tr h="200025">
                <a:tc gridSpan="2">
                  <a:txBody>
                    <a:bodyPr/>
                    <a:lstStyle/>
                    <a:p>
                      <a:pPr algn="ctr" fontAlgn="b"/>
                      <a:r>
                        <a:rPr lang="de-AT" sz="1100" b="0" i="0" u="none" strike="noStrike" dirty="0">
                          <a:solidFill>
                            <a:srgbClr val="000000"/>
                          </a:solidFill>
                          <a:latin typeface="Calibri"/>
                        </a:rPr>
                        <a:t> </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AT"/>
                    </a:p>
                  </a:txBody>
                  <a:tcPr/>
                </a:tc>
                <a:tc>
                  <a:txBody>
                    <a:bodyPr/>
                    <a:lstStyle/>
                    <a:p>
                      <a:pPr algn="ctr" fontAlgn="b"/>
                      <a:r>
                        <a:rPr lang="de-AT" sz="1000" b="1" i="0" u="none" strike="noStrike" dirty="0" smtClean="0">
                          <a:solidFill>
                            <a:srgbClr val="000000"/>
                          </a:solidFill>
                          <a:latin typeface="Arial"/>
                        </a:rPr>
                        <a:t>2015</a:t>
                      </a:r>
                      <a:endParaRPr lang="de-AT" sz="1000" b="1" i="0" u="none" strike="noStrike" dirty="0">
                        <a:solidFill>
                          <a:srgbClr val="000000"/>
                        </a:solidFill>
                        <a:latin typeface="Arial"/>
                      </a:endParaRPr>
                    </a:p>
                  </a:txBody>
                  <a:tcPr marL="10319" marR="1031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de-AT" sz="1000" b="1" i="0" u="none" strike="noStrike" dirty="0" smtClean="0">
                          <a:solidFill>
                            <a:srgbClr val="000000"/>
                          </a:solidFill>
                          <a:latin typeface="Arial"/>
                        </a:rPr>
                        <a:t>2016</a:t>
                      </a:r>
                      <a:endParaRPr lang="de-AT" sz="1000" b="1" i="0" u="none" strike="noStrike" dirty="0">
                        <a:solidFill>
                          <a:srgbClr val="000000"/>
                        </a:solidFill>
                        <a:latin typeface="Arial"/>
                      </a:endParaRPr>
                    </a:p>
                  </a:txBody>
                  <a:tcPr marL="10319" marR="1031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de-AT" sz="1000" b="1" i="0" u="none" strike="noStrike">
                          <a:solidFill>
                            <a:srgbClr val="000000"/>
                          </a:solidFill>
                          <a:latin typeface="Arial"/>
                        </a:rPr>
                        <a:t>Vorgabe</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gridSpan="2">
                  <a:txBody>
                    <a:bodyPr/>
                    <a:lstStyle/>
                    <a:p>
                      <a:pPr algn="ctr" fontAlgn="b"/>
                      <a:r>
                        <a:rPr lang="de-AT" sz="1100" b="0" i="0" u="none" strike="noStrike">
                          <a:solidFill>
                            <a:srgbClr val="000000"/>
                          </a:solidFill>
                          <a:latin typeface="Calibri"/>
                        </a:rPr>
                        <a:t>Grenzwert</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AT"/>
                    </a:p>
                  </a:txBody>
                  <a:tcPr/>
                </a:tc>
                <a:tc>
                  <a:txBody>
                    <a:bodyPr/>
                    <a:lstStyle/>
                    <a:p>
                      <a:pPr algn="ctr" fontAlgn="b"/>
                      <a:r>
                        <a:rPr lang="de-AT" sz="1100" b="0" i="0" u="none" strike="noStrike" dirty="0" smtClean="0">
                          <a:solidFill>
                            <a:srgbClr val="000000"/>
                          </a:solidFill>
                          <a:latin typeface="Calibri"/>
                        </a:rPr>
                        <a:t>120</a:t>
                      </a:r>
                      <a:endParaRPr lang="de-AT" sz="1100" b="0" i="0" u="none" strike="noStrike" dirty="0">
                        <a:solidFill>
                          <a:srgbClr val="000000"/>
                        </a:solidFill>
                        <a:latin typeface="Calibri"/>
                      </a:endParaRPr>
                    </a:p>
                  </a:txBody>
                  <a:tcPr marL="10319" marR="1031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100" b="0" i="0" u="none" strike="noStrike" dirty="0" smtClean="0">
                          <a:solidFill>
                            <a:srgbClr val="000000"/>
                          </a:solidFill>
                          <a:latin typeface="Calibri"/>
                        </a:rPr>
                        <a:t>120</a:t>
                      </a:r>
                      <a:endParaRPr lang="de-AT" sz="1100" b="0" i="0" u="none" strike="noStrike" dirty="0">
                        <a:solidFill>
                          <a:srgbClr val="000000"/>
                        </a:solidFill>
                        <a:latin typeface="Calibri"/>
                      </a:endParaRPr>
                    </a:p>
                  </a:txBody>
                  <a:tcPr marL="10319" marR="1031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1100" b="0" i="0" u="none" strike="noStrike" dirty="0">
                          <a:solidFill>
                            <a:srgbClr val="000000"/>
                          </a:solidFill>
                          <a:latin typeface="Calibri"/>
                        </a:rPr>
                        <a:t> </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025">
                <a:tc gridSpan="2">
                  <a:txBody>
                    <a:bodyPr/>
                    <a:lstStyle/>
                    <a:p>
                      <a:pPr algn="ctr" fontAlgn="b"/>
                      <a:r>
                        <a:rPr lang="de-AT" sz="1100" b="0" i="0" u="none" strike="noStrike" dirty="0" smtClean="0">
                          <a:solidFill>
                            <a:srgbClr val="000000"/>
                          </a:solidFill>
                          <a:latin typeface="Calibri"/>
                        </a:rPr>
                        <a:t>Messwert</a:t>
                      </a:r>
                      <a:endParaRPr lang="de-AT" sz="1100" b="0" i="0" u="none" strike="noStrike" dirty="0">
                        <a:solidFill>
                          <a:srgbClr val="000000"/>
                        </a:solidFill>
                        <a:latin typeface="Calibri"/>
                      </a:endParaRP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AT"/>
                    </a:p>
                  </a:txBody>
                  <a:tcPr/>
                </a:tc>
                <a:tc>
                  <a:txBody>
                    <a:bodyPr/>
                    <a:lstStyle/>
                    <a:p>
                      <a:pPr algn="ctr" fontAlgn="b"/>
                      <a:r>
                        <a:rPr lang="de-AT" sz="1100" b="1" i="0" u="none" strike="noStrike" dirty="0" smtClean="0">
                          <a:solidFill>
                            <a:srgbClr val="000000"/>
                          </a:solidFill>
                          <a:latin typeface="Calibri"/>
                        </a:rPr>
                        <a:t>15</a:t>
                      </a:r>
                      <a:endParaRPr lang="de-AT" sz="1100" b="1" i="0" u="none" strike="noStrike" dirty="0">
                        <a:solidFill>
                          <a:srgbClr val="000000"/>
                        </a:solidFill>
                        <a:latin typeface="Calibri"/>
                      </a:endParaRPr>
                    </a:p>
                  </a:txBody>
                  <a:tcPr marL="10319" marR="1031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alpha val="65098"/>
                      </a:srgbClr>
                    </a:solidFill>
                  </a:tcPr>
                </a:tc>
                <a:tc>
                  <a:txBody>
                    <a:bodyPr/>
                    <a:lstStyle/>
                    <a:p>
                      <a:pPr algn="ctr" fontAlgn="b"/>
                      <a:r>
                        <a:rPr lang="de-AT" sz="1100" b="1" i="0" u="none" strike="noStrike" dirty="0" smtClean="0">
                          <a:solidFill>
                            <a:srgbClr val="000000"/>
                          </a:solidFill>
                          <a:latin typeface="Calibri"/>
                        </a:rPr>
                        <a:t>16</a:t>
                      </a:r>
                      <a:endParaRPr lang="de-AT" sz="1100" b="1" i="0" u="none" strike="noStrike" dirty="0">
                        <a:solidFill>
                          <a:srgbClr val="000000"/>
                        </a:solidFill>
                        <a:latin typeface="Calibri"/>
                      </a:endParaRPr>
                    </a:p>
                  </a:txBody>
                  <a:tcPr marL="10319" marR="1031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alpha val="65098"/>
                      </a:srgbClr>
                    </a:solidFill>
                  </a:tcPr>
                </a:tc>
                <a:tc>
                  <a:txBody>
                    <a:bodyPr/>
                    <a:lstStyle/>
                    <a:p>
                      <a:pPr algn="l" fontAlgn="b"/>
                      <a:r>
                        <a:rPr lang="de-AT" sz="1100" b="0" i="0" u="none" strike="noStrike">
                          <a:solidFill>
                            <a:srgbClr val="000000"/>
                          </a:solidFill>
                          <a:latin typeface="Calibri"/>
                        </a:rPr>
                        <a:t> </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gridSpan="2">
                  <a:txBody>
                    <a:bodyPr/>
                    <a:lstStyle/>
                    <a:p>
                      <a:pPr algn="ctr" fontAlgn="b"/>
                      <a:r>
                        <a:rPr lang="de-AT" sz="1100" b="0" i="0" u="none" strike="noStrike">
                          <a:solidFill>
                            <a:srgbClr val="000000"/>
                          </a:solidFill>
                          <a:latin typeface="Calibri"/>
                        </a:rPr>
                        <a:t>Anteil HMW &gt; 1 GW</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AT"/>
                    </a:p>
                  </a:txBody>
                  <a:tcPr/>
                </a:tc>
                <a:tc>
                  <a:txBody>
                    <a:bodyPr/>
                    <a:lstStyle/>
                    <a:p>
                      <a:pPr algn="ctr" fontAlgn="b"/>
                      <a:r>
                        <a:rPr lang="de-AT" sz="1100" b="0" i="0" u="none" strike="noStrike" dirty="0" smtClean="0">
                          <a:solidFill>
                            <a:srgbClr val="000000"/>
                          </a:solidFill>
                          <a:latin typeface="Calibri"/>
                        </a:rPr>
                        <a:t>0,1 %</a:t>
                      </a:r>
                      <a:endParaRPr lang="de-AT" sz="1100" b="0" i="0" u="none" strike="noStrike" dirty="0">
                        <a:solidFill>
                          <a:srgbClr val="000000"/>
                        </a:solidFill>
                        <a:latin typeface="Calibri"/>
                      </a:endParaRPr>
                    </a:p>
                  </a:txBody>
                  <a:tcPr marL="10319" marR="1031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alpha val="65098"/>
                      </a:srgbClr>
                    </a:solidFill>
                  </a:tcPr>
                </a:tc>
                <a:tc>
                  <a:txBody>
                    <a:bodyPr/>
                    <a:lstStyle/>
                    <a:p>
                      <a:pPr algn="ctr" fontAlgn="b"/>
                      <a:r>
                        <a:rPr lang="de-AT" sz="1100" b="0" i="0" u="none" strike="noStrike" dirty="0" smtClean="0">
                          <a:solidFill>
                            <a:srgbClr val="000000"/>
                          </a:solidFill>
                          <a:latin typeface="Calibri"/>
                        </a:rPr>
                        <a:t>0,1 %</a:t>
                      </a:r>
                      <a:endParaRPr lang="de-AT" sz="1100" b="0" i="0" u="none" strike="noStrike" dirty="0">
                        <a:solidFill>
                          <a:srgbClr val="000000"/>
                        </a:solidFill>
                        <a:latin typeface="Calibri"/>
                      </a:endParaRPr>
                    </a:p>
                  </a:txBody>
                  <a:tcPr marL="10319" marR="1031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alpha val="65098"/>
                      </a:srgbClr>
                    </a:solidFill>
                  </a:tcPr>
                </a:tc>
                <a:tc>
                  <a:txBody>
                    <a:bodyPr/>
                    <a:lstStyle/>
                    <a:p>
                      <a:pPr algn="ctr" fontAlgn="b"/>
                      <a:r>
                        <a:rPr lang="de-AT" sz="1100" b="0" i="0" u="none" strike="noStrike" dirty="0">
                          <a:solidFill>
                            <a:srgbClr val="000000"/>
                          </a:solidFill>
                          <a:latin typeface="Calibri"/>
                        </a:rPr>
                        <a:t>max. 3%/Jahr</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gridSpan="2">
                  <a:txBody>
                    <a:bodyPr/>
                    <a:lstStyle/>
                    <a:p>
                      <a:pPr algn="ctr" fontAlgn="b"/>
                      <a:r>
                        <a:rPr lang="de-AT" sz="1100" b="0" i="0" u="none" strike="noStrike" dirty="0">
                          <a:solidFill>
                            <a:srgbClr val="000000"/>
                          </a:solidFill>
                          <a:latin typeface="Calibri"/>
                        </a:rPr>
                        <a:t>Anzahl HMW &gt; 2 GW</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AT"/>
                    </a:p>
                  </a:txBody>
                  <a:tcPr/>
                </a:tc>
                <a:tc>
                  <a:txBody>
                    <a:bodyPr/>
                    <a:lstStyle/>
                    <a:p>
                      <a:pPr algn="ctr" fontAlgn="b"/>
                      <a:r>
                        <a:rPr lang="de-AT" sz="1100" b="0" i="0" u="none" strike="noStrike" dirty="0" smtClean="0">
                          <a:solidFill>
                            <a:srgbClr val="000000"/>
                          </a:solidFill>
                          <a:latin typeface="Calibri"/>
                        </a:rPr>
                        <a:t>0</a:t>
                      </a:r>
                      <a:endParaRPr lang="de-AT" sz="1100" b="0" i="0" u="none" strike="noStrike" dirty="0">
                        <a:solidFill>
                          <a:srgbClr val="000000"/>
                        </a:solidFill>
                        <a:latin typeface="Calibri"/>
                      </a:endParaRPr>
                    </a:p>
                  </a:txBody>
                  <a:tcPr marL="10319" marR="1031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de-AT" sz="1100" b="0" i="0" u="none" strike="noStrike" dirty="0" smtClean="0">
                          <a:solidFill>
                            <a:srgbClr val="000000"/>
                          </a:solidFill>
                          <a:latin typeface="Calibri"/>
                        </a:rPr>
                        <a:t>0</a:t>
                      </a:r>
                      <a:endParaRPr lang="de-AT" sz="1100" b="0" i="0" u="none" strike="noStrike" dirty="0">
                        <a:solidFill>
                          <a:srgbClr val="000000"/>
                        </a:solidFill>
                        <a:latin typeface="Calibri"/>
                      </a:endParaRPr>
                    </a:p>
                  </a:txBody>
                  <a:tcPr marL="10319" marR="1031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de-AT" sz="1100" b="0" i="0" u="none" strike="noStrike">
                          <a:solidFill>
                            <a:srgbClr val="000000"/>
                          </a:solidFill>
                          <a:latin typeface="Calibri"/>
                        </a:rPr>
                        <a:t>0</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025">
                <a:tc gridSpan="2">
                  <a:txBody>
                    <a:bodyPr/>
                    <a:lstStyle/>
                    <a:p>
                      <a:pPr algn="ctr" fontAlgn="b"/>
                      <a:r>
                        <a:rPr lang="de-AT" sz="1100" b="0" i="0" u="none" strike="noStrike">
                          <a:solidFill>
                            <a:srgbClr val="000000"/>
                          </a:solidFill>
                          <a:latin typeface="Calibri"/>
                        </a:rPr>
                        <a:t>Anzahl TMW &gt; 1 GW</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AT"/>
                    </a:p>
                  </a:txBody>
                  <a:tcPr/>
                </a:tc>
                <a:tc>
                  <a:txBody>
                    <a:bodyPr/>
                    <a:lstStyle/>
                    <a:p>
                      <a:pPr algn="ctr" fontAlgn="b"/>
                      <a:r>
                        <a:rPr lang="de-AT" sz="1100" b="0" i="0" u="none" strike="noStrike" dirty="0">
                          <a:solidFill>
                            <a:srgbClr val="000000"/>
                          </a:solidFill>
                          <a:latin typeface="Calibri"/>
                        </a:rPr>
                        <a:t>0</a:t>
                      </a:r>
                    </a:p>
                  </a:txBody>
                  <a:tcPr marL="10319" marR="1031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alpha val="65098"/>
                      </a:srgbClr>
                    </a:solidFill>
                  </a:tcPr>
                </a:tc>
                <a:tc>
                  <a:txBody>
                    <a:bodyPr/>
                    <a:lstStyle/>
                    <a:p>
                      <a:pPr algn="ctr" fontAlgn="b"/>
                      <a:r>
                        <a:rPr lang="de-AT" sz="1100" b="0" i="0" u="none" strike="noStrike" dirty="0">
                          <a:solidFill>
                            <a:srgbClr val="000000"/>
                          </a:solidFill>
                          <a:latin typeface="Calibri"/>
                        </a:rPr>
                        <a:t>0</a:t>
                      </a:r>
                    </a:p>
                  </a:txBody>
                  <a:tcPr marL="10319" marR="1031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alpha val="65098"/>
                      </a:srgbClr>
                    </a:solidFill>
                  </a:tcPr>
                </a:tc>
                <a:tc>
                  <a:txBody>
                    <a:bodyPr/>
                    <a:lstStyle/>
                    <a:p>
                      <a:pPr algn="ctr" fontAlgn="b"/>
                      <a:r>
                        <a:rPr lang="de-AT" sz="1100" b="0" i="0" u="none" strike="noStrike">
                          <a:solidFill>
                            <a:srgbClr val="000000"/>
                          </a:solidFill>
                          <a:latin typeface="Calibri"/>
                        </a:rPr>
                        <a:t>0</a:t>
                      </a: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gridSpan="4">
                  <a:txBody>
                    <a:bodyPr/>
                    <a:lstStyle/>
                    <a:p>
                      <a:pPr algn="l" fontAlgn="b"/>
                      <a:r>
                        <a:rPr lang="de-DE" sz="600" b="0" i="0" u="none" strike="noStrike">
                          <a:solidFill>
                            <a:srgbClr val="000000"/>
                          </a:solidFill>
                          <a:latin typeface="Arial"/>
                        </a:rPr>
                        <a:t>HMW = Halbstundenmittelwerte, TMW = Tagesmittelwerte, GW = Grenzwert</a:t>
                      </a:r>
                    </a:p>
                  </a:txBody>
                  <a:tcPr marL="10319" marR="10319" marT="9525"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de-AT"/>
                    </a:p>
                  </a:txBody>
                  <a:tcPr/>
                </a:tc>
                <a:tc hMerge="1">
                  <a:txBody>
                    <a:bodyPr/>
                    <a:lstStyle/>
                    <a:p>
                      <a:endParaRPr lang="de-AT"/>
                    </a:p>
                  </a:txBody>
                  <a:tcPr/>
                </a:tc>
                <a:tc hMerge="1">
                  <a:txBody>
                    <a:bodyPr/>
                    <a:lstStyle/>
                    <a:p>
                      <a:endParaRPr lang="de-AT"/>
                    </a:p>
                  </a:txBody>
                  <a:tcPr/>
                </a:tc>
                <a:tc>
                  <a:txBody>
                    <a:bodyPr/>
                    <a:lstStyle/>
                    <a:p>
                      <a:pPr algn="l" fontAlgn="b"/>
                      <a:endParaRPr lang="de-AT" sz="1100" b="0" i="0" u="none" strike="noStrike" dirty="0">
                        <a:solidFill>
                          <a:srgbClr val="000000"/>
                        </a:solidFill>
                        <a:latin typeface="Calibri"/>
                      </a:endParaRPr>
                    </a:p>
                  </a:txBody>
                  <a:tcPr marL="10319" marR="10319" marT="9525" marB="0" anchor="b">
                    <a:lnL>
                      <a:noFill/>
                    </a:lnL>
                    <a:lnR>
                      <a:noFill/>
                    </a:lnR>
                    <a:lnT w="12700" cap="flat" cmpd="sng" algn="ctr">
                      <a:solidFill>
                        <a:srgbClr val="000000"/>
                      </a:solidFill>
                      <a:prstDash val="solid"/>
                      <a:round/>
                      <a:headEnd type="none" w="med" len="med"/>
                      <a:tailEnd type="none" w="med" len="med"/>
                    </a:lnT>
                    <a:lnB>
                      <a:noFill/>
                    </a:lnB>
                  </a:tcPr>
                </a:tc>
              </a:tr>
            </a:tbl>
          </a:graphicData>
        </a:graphic>
      </p:graphicFrame>
      <p:pic>
        <p:nvPicPr>
          <p:cNvPr id="4098" name="Picture 2"/>
          <p:cNvPicPr>
            <a:picLocks noChangeAspect="1" noChangeArrowheads="1"/>
          </p:cNvPicPr>
          <p:nvPr/>
        </p:nvPicPr>
        <p:blipFill>
          <a:blip r:embed="rId2" cstate="print"/>
          <a:srcRect/>
          <a:stretch>
            <a:fillRect/>
          </a:stretch>
        </p:blipFill>
        <p:spPr bwMode="auto">
          <a:xfrm>
            <a:off x="2144688" y="1268760"/>
            <a:ext cx="5616624" cy="3020934"/>
          </a:xfrm>
          <a:prstGeom prst="rect">
            <a:avLst/>
          </a:prstGeom>
          <a:noFill/>
          <a:ln w="9525">
            <a:noFill/>
            <a:miter lim="800000"/>
            <a:headEnd/>
            <a:tailEnd/>
          </a:ln>
          <a:effectLst/>
        </p:spPr>
      </p:pic>
    </p:spTree>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LH_PowerPoint_2015-06-23">
  <a:themeElements>
    <a:clrScheme name="LH PPT">
      <a:dk1>
        <a:srgbClr val="5F5046"/>
      </a:dk1>
      <a:lt1>
        <a:srgbClr val="FFFFFF"/>
      </a:lt1>
      <a:dk2>
        <a:srgbClr val="877873"/>
      </a:dk2>
      <a:lt2>
        <a:srgbClr val="D9D9D9"/>
      </a:lt2>
      <a:accent1>
        <a:srgbClr val="AA1E2D"/>
      </a:accent1>
      <a:accent2>
        <a:srgbClr val="E6280F"/>
      </a:accent2>
      <a:accent3>
        <a:srgbClr val="00694B"/>
      </a:accent3>
      <a:accent4>
        <a:srgbClr val="00965F"/>
      </a:accent4>
      <a:accent5>
        <a:srgbClr val="006982"/>
      </a:accent5>
      <a:accent6>
        <a:srgbClr val="0096C3"/>
      </a:accent6>
      <a:hlink>
        <a:srgbClr val="5F5046"/>
      </a:hlink>
      <a:folHlink>
        <a:srgbClr val="5F504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1342</Words>
  <Application>Microsoft Office PowerPoint</Application>
  <PresentationFormat>A4-Papier (210x297 mm)</PresentationFormat>
  <Paragraphs>521</Paragraphs>
  <Slides>21</Slides>
  <Notes>9</Notes>
  <HiddenSlides>2</HiddenSlides>
  <MMClips>0</MMClips>
  <ScaleCrop>false</ScaleCrop>
  <HeadingPairs>
    <vt:vector size="4" baseType="variant">
      <vt:variant>
        <vt:lpstr>Design</vt:lpstr>
      </vt:variant>
      <vt:variant>
        <vt:i4>2</vt:i4>
      </vt:variant>
      <vt:variant>
        <vt:lpstr>Folientitel</vt:lpstr>
      </vt:variant>
      <vt:variant>
        <vt:i4>21</vt:i4>
      </vt:variant>
    </vt:vector>
  </HeadingPairs>
  <TitlesOfParts>
    <vt:vector size="23" baseType="lpstr">
      <vt:lpstr>LH_PowerPoint_2015-06-23</vt:lpstr>
      <vt:lpstr>simple-light</vt:lpstr>
      <vt:lpstr>Jahresbericht 2016</vt:lpstr>
      <vt:lpstr>Betriebszeiten Drehrohrofen</vt:lpstr>
      <vt:lpstr>Brennstoffverteilung – Bezogen auf die Wärmemenge</vt:lpstr>
      <vt:lpstr>Qualitätssicherung</vt:lpstr>
      <vt:lpstr>Inputanalysen durch externes Labor</vt:lpstr>
      <vt:lpstr>Folie 6</vt:lpstr>
      <vt:lpstr>Folie 7</vt:lpstr>
      <vt:lpstr>Folie 8</vt:lpstr>
      <vt:lpstr>Folie 9</vt:lpstr>
      <vt:lpstr>Folie 10</vt:lpstr>
      <vt:lpstr>Folie 11</vt:lpstr>
      <vt:lpstr>Folie 12</vt:lpstr>
      <vt:lpstr>Sicherheitsrelevante Unterbrechungen</vt:lpstr>
      <vt:lpstr>Klinkeranalysen</vt:lpstr>
      <vt:lpstr>Geruchsmessung</vt:lpstr>
      <vt:lpstr>Staubniederschlag nach Bergerhoff</vt:lpstr>
      <vt:lpstr>Staubniederschlag – 2016 </vt:lpstr>
      <vt:lpstr>Verlagerung LKW auf Schiene</vt:lpstr>
      <vt:lpstr>Maßnahmen zur Minderung diffusen Staubes</vt:lpstr>
      <vt:lpstr>Zusätzliche Themen</vt:lpstr>
      <vt:lpstr>Folie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Jahresbericht 2017</dc:title>
  <dc:creator>Schenkl, Markus</dc:creator>
  <cp:lastModifiedBy>Markus Schenkl</cp:lastModifiedBy>
  <cp:revision>29</cp:revision>
  <dcterms:modified xsi:type="dcterms:W3CDTF">2017-04-19T13:54:10Z</dcterms:modified>
</cp:coreProperties>
</file>